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388" r:id="rId2"/>
    <p:sldId id="391" r:id="rId3"/>
    <p:sldId id="461" r:id="rId4"/>
    <p:sldId id="462" r:id="rId5"/>
    <p:sldId id="463" r:id="rId6"/>
    <p:sldId id="464" r:id="rId7"/>
    <p:sldId id="536" r:id="rId8"/>
    <p:sldId id="465" r:id="rId9"/>
    <p:sldId id="466" r:id="rId10"/>
    <p:sldId id="467" r:id="rId11"/>
    <p:sldId id="468" r:id="rId12"/>
    <p:sldId id="469" r:id="rId13"/>
    <p:sldId id="470" r:id="rId14"/>
    <p:sldId id="471" r:id="rId15"/>
    <p:sldId id="472" r:id="rId16"/>
    <p:sldId id="473" r:id="rId17"/>
    <p:sldId id="474" r:id="rId18"/>
    <p:sldId id="475" r:id="rId19"/>
    <p:sldId id="476" r:id="rId20"/>
    <p:sldId id="477" r:id="rId21"/>
    <p:sldId id="478" r:id="rId22"/>
    <p:sldId id="479" r:id="rId23"/>
    <p:sldId id="480" r:id="rId24"/>
    <p:sldId id="481" r:id="rId25"/>
    <p:sldId id="482" r:id="rId26"/>
    <p:sldId id="483" r:id="rId27"/>
    <p:sldId id="484" r:id="rId28"/>
    <p:sldId id="485" r:id="rId29"/>
    <p:sldId id="486" r:id="rId30"/>
    <p:sldId id="487" r:id="rId31"/>
    <p:sldId id="488" r:id="rId32"/>
    <p:sldId id="489" r:id="rId33"/>
    <p:sldId id="490" r:id="rId34"/>
    <p:sldId id="491" r:id="rId35"/>
    <p:sldId id="492" r:id="rId36"/>
    <p:sldId id="493" r:id="rId37"/>
    <p:sldId id="494" r:id="rId38"/>
    <p:sldId id="495" r:id="rId39"/>
    <p:sldId id="496" r:id="rId40"/>
    <p:sldId id="497" r:id="rId41"/>
    <p:sldId id="498" r:id="rId42"/>
    <p:sldId id="499" r:id="rId43"/>
    <p:sldId id="500" r:id="rId44"/>
    <p:sldId id="501" r:id="rId45"/>
    <p:sldId id="502" r:id="rId46"/>
    <p:sldId id="503" r:id="rId47"/>
    <p:sldId id="504" r:id="rId48"/>
    <p:sldId id="505" r:id="rId49"/>
    <p:sldId id="506" r:id="rId50"/>
    <p:sldId id="507" r:id="rId51"/>
    <p:sldId id="508" r:id="rId52"/>
    <p:sldId id="510" r:id="rId53"/>
    <p:sldId id="511" r:id="rId54"/>
    <p:sldId id="512" r:id="rId55"/>
    <p:sldId id="513" r:id="rId56"/>
    <p:sldId id="514" r:id="rId57"/>
    <p:sldId id="515" r:id="rId58"/>
    <p:sldId id="516" r:id="rId59"/>
    <p:sldId id="517" r:id="rId60"/>
    <p:sldId id="518" r:id="rId61"/>
    <p:sldId id="519" r:id="rId62"/>
    <p:sldId id="520" r:id="rId63"/>
    <p:sldId id="521" r:id="rId64"/>
    <p:sldId id="522" r:id="rId65"/>
    <p:sldId id="523" r:id="rId66"/>
    <p:sldId id="524" r:id="rId67"/>
    <p:sldId id="525" r:id="rId68"/>
    <p:sldId id="526" r:id="rId69"/>
    <p:sldId id="527" r:id="rId70"/>
    <p:sldId id="528" r:id="rId71"/>
    <p:sldId id="529" r:id="rId72"/>
    <p:sldId id="530" r:id="rId73"/>
    <p:sldId id="531" r:id="rId74"/>
    <p:sldId id="532" r:id="rId75"/>
    <p:sldId id="533" r:id="rId76"/>
    <p:sldId id="534" r:id="rId77"/>
    <p:sldId id="535" r:id="rId78"/>
    <p:sldId id="344" r:id="rId79"/>
    <p:sldId id="460" r:id="rId80"/>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008080"/>
    <a:srgbClr val="CC6600"/>
    <a:srgbClr val="0099FF"/>
    <a:srgbClr val="0000FF"/>
    <a:srgbClr val="FFCC00"/>
    <a:srgbClr val="FF3399"/>
    <a:srgbClr val="6666FF"/>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29109921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261085829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30693;.TIF" TargetMode="External"/><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23XKCXALSGYX9-1.TIF" TargetMode="Externa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26126;.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9-1.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slide" Target="slide19.xml"/><Relationship Id="rId18" Type="http://schemas.openxmlformats.org/officeDocument/2006/relationships/image" Target="&#24605;&#32500;&#35201;&#22810;&#20803;.TIF" TargetMode="External"/><Relationship Id="rId3" Type="http://schemas.openxmlformats.org/officeDocument/2006/relationships/image" Target="../media/image12.png"/><Relationship Id="rId7" Type="http://schemas.openxmlformats.org/officeDocument/2006/relationships/image" Target="../media/image6.png"/><Relationship Id="rId12" Type="http://schemas.openxmlformats.org/officeDocument/2006/relationships/image" Target="&#26102;&#31354;&#35201;&#28165;&#26224;.TIF" TargetMode="External"/><Relationship Id="rId17" Type="http://schemas.openxmlformats.org/officeDocument/2006/relationships/image" Target="../media/image16.png"/><Relationship Id="rId2" Type="http://schemas.openxmlformats.org/officeDocument/2006/relationships/image" Target="../media/image2.png"/><Relationship Id="rId16" Type="http://schemas.openxmlformats.org/officeDocument/2006/relationships/slide" Target="slide54.xml"/><Relationship Id="rId1" Type="http://schemas.openxmlformats.org/officeDocument/2006/relationships/slideLayout" Target="../slideLayouts/slideLayout14.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4.png"/><Relationship Id="rId15" Type="http://schemas.openxmlformats.org/officeDocument/2006/relationships/image" Target="&#29702;&#35299;&#35201;&#28145;&#21051;.TIF" TargetMode="External"/><Relationship Id="rId10" Type="http://schemas.openxmlformats.org/officeDocument/2006/relationships/slide" Target="slide8.xml"/><Relationship Id="rId4" Type="http://schemas.openxmlformats.org/officeDocument/2006/relationships/image" Target="../media/image3.png"/><Relationship Id="rId9" Type="http://schemas.openxmlformats.org/officeDocument/2006/relationships/image" Target="../media/image13.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28784;&#22359;.TIF" TargetMode="External"/><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23XKCXALSGYX9-2.TIF" TargetMode="External"/><Relationship Id="rId4" Type="http://schemas.openxmlformats.org/officeDocument/2006/relationships/image" Target="../media/image1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0108;&#21313;&#20108;&#65289;%20&#19990;&#30028;&#22810;&#26497;&#21270;&#19982;&#32463;&#27982;&#20840;&#29699;&#21270;.DOC" TargetMode="External"/><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345059" y="3717032"/>
            <a:ext cx="2321589" cy="661813"/>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785219" y="2060848"/>
            <a:ext cx="767383" cy="624211"/>
          </a:xfrm>
          <a:prstGeom prst="rect">
            <a:avLst/>
          </a:prstGeom>
        </p:spPr>
      </p:pic>
      <p:pic>
        <p:nvPicPr>
          <p:cNvPr id="35" name="图片 3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8915" y="2276872"/>
            <a:ext cx="2321589" cy="661813"/>
          </a:xfrm>
          <a:prstGeom prst="rect">
            <a:avLst/>
          </a:prstGeom>
        </p:spPr>
      </p:pic>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4" name="矩形 3"/>
          <p:cNvSpPr/>
          <p:nvPr/>
        </p:nvSpPr>
        <p:spPr>
          <a:xfrm>
            <a:off x="1344927" y="2420860"/>
            <a:ext cx="9684149" cy="2276842"/>
          </a:xfrm>
          <a:prstGeom prst="rect">
            <a:avLst/>
          </a:prstGeom>
        </p:spPr>
        <p:txBody>
          <a:bodyPr wrap="square">
            <a:spAutoFit/>
          </a:bodyPr>
          <a:lstStyle/>
          <a:p>
            <a:pPr algn="ctr">
              <a:lnSpc>
                <a:spcPct val="150000"/>
              </a:lnSpc>
            </a:pPr>
            <a:r>
              <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rPr>
              <a:t>第九单元 当代世界发展的特点</a:t>
            </a:r>
            <a:r>
              <a:rPr lang="zh-CN" altLang="en-US" sz="5000" b="1" dirty="0" smtClean="0">
                <a:solidFill>
                  <a:schemeClr val="tx1">
                    <a:lumMod val="85000"/>
                    <a:lumOff val="15000"/>
                  </a:schemeClr>
                </a:solidFill>
                <a:latin typeface="方正大标宋简体" panose="03000509000000000000" pitchFamily="65" charset="-122"/>
                <a:ea typeface="方正大标宋简体" panose="03000509000000000000" pitchFamily="65" charset="-122"/>
              </a:rPr>
              <a:t>与主</a:t>
            </a:r>
            <a:r>
              <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rPr>
              <a:t>要趋势</a:t>
            </a:r>
          </a:p>
        </p:txBody>
      </p:sp>
    </p:spTree>
    <p:extLst>
      <p:ext uri="{BB962C8B-B14F-4D97-AF65-F5344CB8AC3E}">
        <p14:creationId xmlns:p14="http://schemas.microsoft.com/office/powerpoint/2010/main" val="509450918"/>
      </p:ext>
    </p:extLst>
  </p:cSld>
  <p:clrMapOvr>
    <a:masterClrMapping/>
  </p:clrMapOvr>
  <mc:AlternateContent xmlns:mc="http://schemas.openxmlformats.org/markup-compatibility/2006" xmlns:p14="http://schemas.microsoft.com/office/powerpoint/2010/main">
    <mc:Choice Requires="p14">
      <p:transition spd="slow" p14:dur="1300" advTm="0">
        <p14:reveal/>
      </p:transition>
    </mc:Choice>
    <mc:Fallback xmlns="">
      <p:transition spd="slow"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1028" name="Picture 4" descr="知.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585377" y="980660"/>
            <a:ext cx="2448340" cy="6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23XKCXALSGYX9-1.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53199" y="1916790"/>
            <a:ext cx="12093228" cy="3228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2050" name="Picture 2" descr="明.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729397" y="109370"/>
            <a:ext cx="2160298" cy="58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68847" y="681275"/>
            <a:ext cx="10801500" cy="6060185"/>
          </a:xfrm>
          <a:prstGeom prst="rect">
            <a:avLst/>
          </a:prstGeom>
        </p:spPr>
        <p:txBody>
          <a:bodyPr wrap="square">
            <a:spAutoFit/>
          </a:bodyPr>
          <a:lstStyle/>
          <a:p>
            <a:pPr indent="713740" algn="just">
              <a:lnSpc>
                <a:spcPct val="140000"/>
              </a:lnSpc>
              <a:spcAft>
                <a:spcPts val="0"/>
              </a:spcAft>
              <a:tabLst>
                <a:tab pos="2430780" algn="l"/>
              </a:tabLst>
            </a:pPr>
            <a:r>
              <a:rPr lang="zh-CN" altLang="zh-CN" sz="2800" b="1" kern="100" dirty="0">
                <a:solidFill>
                  <a:srgbClr val="C0504D"/>
                </a:solidFill>
                <a:latin typeface="Times New Roman"/>
                <a:ea typeface="方正细黑一_GBK"/>
                <a:cs typeface="Times New Roman"/>
              </a:rPr>
              <a:t>百年时代变局，世界休戚与共</a:t>
            </a:r>
            <a:r>
              <a:rPr lang="zh-CN" altLang="zh-CN" sz="2800" b="1" kern="100" dirty="0">
                <a:latin typeface="Times New Roman"/>
                <a:ea typeface="方正细黑一_GBK"/>
                <a:cs typeface="Times New Roman"/>
              </a:rPr>
              <a:t>。二战后，美苏两极格局经历了从构建、对峙到崩溃的发展历程。</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年代末</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初东欧剧变、苏联解体后，世界正朝着多极化趋势发展，美国凭借自己的政治经济军事优势长期奉行霸权主义，给世界带来了不间断的动荡与灾难，但欧盟、日本、中国、俄罗斯等力量也在消长变动之中。经济全球化趋势越来越明显，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逆全球化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现象也层出不穷。信息技术成为推动社会进步的主导技术，使人类社会发生了巨大变化。文化多样性伴随着文化交往的日益深入，尊重和保护文化的多样性和民族性已成为共识。时代的快速变化使得整个世界更加紧密地联系在一起，世界各国各地逐渐成为一个休戚与共的命运共同体。</a:t>
            </a:r>
            <a:endParaRPr lang="zh-CN" altLang="zh-CN" sz="2800" kern="100" dirty="0">
              <a:effectLst/>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1"/>
            <a:ext cx="10975658" cy="4968630"/>
          </a:xfrm>
        </p:spPr>
        <p:txBody>
          <a:bodyPr>
            <a:normAutofit/>
          </a:bodyPr>
          <a:lstStyle/>
          <a:p>
            <a:endParaRPr lang="en-US" altLang="zh-CN" sz="2800" dirty="0" smtClean="0"/>
          </a:p>
          <a:p>
            <a:endParaRPr lang="zh-CN" altLang="en-US" sz="2800" dirty="0"/>
          </a:p>
        </p:txBody>
      </p:sp>
      <p:sp>
        <p:nvSpPr>
          <p:cNvPr id="4" name="矩形 3"/>
          <p:cNvSpPr/>
          <p:nvPr/>
        </p:nvSpPr>
        <p:spPr>
          <a:xfrm>
            <a:off x="552817" y="116540"/>
            <a:ext cx="11017530" cy="6555641"/>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solidFill>
                  <a:srgbClr val="C0504D"/>
                </a:solidFill>
                <a:latin typeface="Times New Roman"/>
                <a:ea typeface="方正细黑一_GBK"/>
                <a:cs typeface="Times New Roman"/>
              </a:rPr>
              <a:t>和平发展多艰难，合作共赢创未来。</a:t>
            </a:r>
            <a:r>
              <a:rPr lang="zh-CN" altLang="zh-CN" sz="2800" b="1" kern="100" dirty="0">
                <a:latin typeface="Times New Roman"/>
                <a:ea typeface="方正细黑一_GBK"/>
                <a:cs typeface="Times New Roman"/>
              </a:rPr>
              <a:t>当今世界正处于大发展大变革大调整时期，国际形势正发生着极为深刻复杂的变化。世界多极化、经济全球化深入发展，科技革命孕育新的突破，社会信息化影响越来越大，国际社会相互联系、相互依存更加紧密，新兴市场国家和发展中国家不断发展壮大。与此同时，全球增长动能不足、经济治理滞后、发展失衡等三大矛盾依然突出，恐怖主义、地区冲突、能源危机、人口膨胀、环境恶化、疫病蔓延等问题也严重阻碍全球进步。各国应将发展作为第一要务，以合作当成重要支撑，维护世界和平，促进共同发展，实现共赢效果。中国积极推动改革原有的全球治理机制，并提出人类命运共同体理念，为世界贡献中国智慧、中国方案、中国力量。</a:t>
            </a:r>
            <a:endParaRPr lang="zh-CN" altLang="zh-CN" sz="2800" kern="100" dirty="0">
              <a:effectLst/>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188610"/>
            <a:ext cx="10975658" cy="5040640"/>
          </a:xfrm>
        </p:spPr>
        <p:txBody>
          <a:bodyPr>
            <a:normAutofit/>
          </a:bodyPr>
          <a:lstStyle/>
          <a:p>
            <a:pPr indent="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22</a:t>
            </a:r>
            <a:r>
              <a:rPr lang="zh-CN" altLang="zh-CN" sz="3600" b="1" kern="100" dirty="0">
                <a:solidFill>
                  <a:srgbClr val="339966"/>
                </a:solidFill>
                <a:latin typeface="Times New Roman"/>
                <a:ea typeface="方正细黑一_GBK"/>
                <a:cs typeface="Times New Roman"/>
              </a:rPr>
              <a:t>课　世界多极化与经济全球化</a:t>
            </a:r>
            <a:endParaRPr lang="zh-CN" altLang="zh-CN" sz="3600" kern="100" dirty="0">
              <a:solidFill>
                <a:srgbClr val="339966"/>
              </a:solidFill>
              <a:latin typeface="宋体"/>
              <a:cs typeface="Courier New"/>
            </a:endParaRPr>
          </a:p>
          <a:p>
            <a:pPr>
              <a:lnSpc>
                <a:spcPct val="100000"/>
              </a:lnSpc>
            </a:pPr>
            <a:endParaRPr lang="zh-CN" altLang="en-US" sz="3600" dirty="0">
              <a:solidFill>
                <a:srgbClr val="339966"/>
              </a:solidFill>
            </a:endParaRPr>
          </a:p>
        </p:txBody>
      </p:sp>
      <p:graphicFrame>
        <p:nvGraphicFramePr>
          <p:cNvPr id="4" name="表格 3"/>
          <p:cNvGraphicFramePr>
            <a:graphicFrameLocks noGrp="1"/>
          </p:cNvGraphicFramePr>
          <p:nvPr>
            <p:extLst>
              <p:ext uri="{D42A27DB-BD31-4B8C-83A1-F6EECF244321}">
                <p14:modId xmlns:p14="http://schemas.microsoft.com/office/powerpoint/2010/main" val="2250016033"/>
              </p:ext>
            </p:extLst>
          </p:nvPr>
        </p:nvGraphicFramePr>
        <p:xfrm>
          <a:off x="696837" y="954096"/>
          <a:ext cx="10657480" cy="5624610"/>
        </p:xfrm>
        <a:graphic>
          <a:graphicData uri="http://schemas.openxmlformats.org/drawingml/2006/table">
            <a:tbl>
              <a:tblPr/>
              <a:tblGrid>
                <a:gridCol w="936129"/>
                <a:gridCol w="9721351"/>
              </a:tblGrid>
              <a:tr h="266233">
                <a:tc gridSpan="2">
                  <a:txBody>
                    <a:bodyPr/>
                    <a:lstStyle/>
                    <a:p>
                      <a:pPr algn="ctr">
                        <a:lnSpc>
                          <a:spcPct val="13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15477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课标要求</a:t>
                      </a:r>
                      <a:endParaRPr lang="zh-CN" sz="2800" kern="10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了解冷战结束后世界多极化、经济全球化、社会信息化、文化多样化的发展特点。</a:t>
                      </a:r>
                      <a:endParaRPr lang="zh-CN" sz="2800" kern="100" dirty="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5104">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内容逻辑</a:t>
                      </a:r>
                      <a:endParaRPr lang="zh-CN" sz="2800" kern="100" dirty="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本课三个子目为并列关系，分别从四个不同角度介绍了冷战后的世界发展特点，揭示世界历史发展不确定因素背后的确定性规律。本课从世界政治、经济和社会、文化的角度，考查了当今世界复杂多变的多维面相，运用唯物史观探索当今世界，从历史与现实、理论与逻辑的视角回答</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世界怎么了？</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我们怎么办？</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等问题，引导学生认清世界历史的发展趋势和潮流，树立正确的世界观和历史观。</a:t>
                      </a:r>
                      <a:endParaRPr lang="zh-CN" sz="2800" kern="100" dirty="0">
                        <a:effectLst/>
                        <a:latin typeface="宋体"/>
                        <a:cs typeface="Courier New"/>
                      </a:endParaRPr>
                    </a:p>
                  </a:txBody>
                  <a:tcPr marL="25169" marR="2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8818904"/>
              </p:ext>
            </p:extLst>
          </p:nvPr>
        </p:nvGraphicFramePr>
        <p:xfrm>
          <a:off x="609600" y="548600"/>
          <a:ext cx="10975975" cy="5832810"/>
        </p:xfrm>
        <a:graphic>
          <a:graphicData uri="http://schemas.openxmlformats.org/drawingml/2006/table">
            <a:tbl>
              <a:tblPr/>
              <a:tblGrid>
                <a:gridCol w="10975975"/>
              </a:tblGrid>
              <a:tr h="0">
                <a:tc>
                  <a:txBody>
                    <a:bodyPr/>
                    <a:lstStyle/>
                    <a:p>
                      <a:pPr algn="ctr">
                        <a:lnSpc>
                          <a:spcPct val="170000"/>
                        </a:lnSpc>
                        <a:spcAft>
                          <a:spcPts val="0"/>
                        </a:spcAft>
                        <a:tabLst>
                          <a:tab pos="2430780" algn="l"/>
                        </a:tabLst>
                      </a:pPr>
                      <a:r>
                        <a:rPr lang="zh-CN" sz="2800" b="1" kern="100">
                          <a:solidFill>
                            <a:srgbClr val="C0504D"/>
                          </a:solidFill>
                          <a:effectLst/>
                          <a:latin typeface="Times New Roman"/>
                          <a:ea typeface="方正细黑一_GBK"/>
                          <a:cs typeface="Times New Roman"/>
                        </a:rPr>
                        <a:t>知识结构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07386">
                <a:tc>
                  <a:txBody>
                    <a:bodyPr/>
                    <a:lstStyle/>
                    <a:p>
                      <a:pPr algn="ctr">
                        <a:lnSpc>
                          <a:spcPct val="17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descr="E:\王佩\2023\同步\新课程学案\历史\中外历史纲要下\21LSGYXB9-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13117" y="1484730"/>
            <a:ext cx="7200998" cy="468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03255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19317"/>
            <a:ext cx="10975658" cy="4525963"/>
          </a:xfrm>
        </p:spPr>
        <p:txBody>
          <a:bodyPr>
            <a:normAutofit/>
          </a:bodyPr>
          <a:lstStyle/>
          <a:p>
            <a:pPr indent="358775"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一、世界多极化发展趋势</a:t>
            </a:r>
            <a:endParaRPr lang="zh-CN" altLang="zh-CN" sz="1050" kern="100" dirty="0">
              <a:latin typeface="宋体"/>
              <a:cs typeface="Courier New"/>
            </a:endParaRPr>
          </a:p>
          <a:p>
            <a:pPr indent="358775"/>
            <a:endParaRPr lang="zh-CN" altLang="en-US" sz="2800" dirty="0"/>
          </a:p>
        </p:txBody>
      </p:sp>
      <p:pic>
        <p:nvPicPr>
          <p:cNvPr id="5122"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17187" y="116540"/>
            <a:ext cx="5184722" cy="79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表格 4"/>
          <p:cNvGraphicFramePr>
            <a:graphicFrameLocks noGrp="1"/>
          </p:cNvGraphicFramePr>
          <p:nvPr>
            <p:extLst>
              <p:ext uri="{D42A27DB-BD31-4B8C-83A1-F6EECF244321}">
                <p14:modId xmlns:p14="http://schemas.microsoft.com/office/powerpoint/2010/main" val="3209457627"/>
              </p:ext>
            </p:extLst>
          </p:nvPr>
        </p:nvGraphicFramePr>
        <p:xfrm>
          <a:off x="1128898" y="1816230"/>
          <a:ext cx="10009389" cy="4781210"/>
        </p:xfrm>
        <a:graphic>
          <a:graphicData uri="http://schemas.openxmlformats.org/drawingml/2006/table">
            <a:tbl>
              <a:tblPr/>
              <a:tblGrid>
                <a:gridCol w="2016279"/>
                <a:gridCol w="1296180"/>
                <a:gridCol w="6696930"/>
              </a:tblGrid>
              <a:tr h="1392604">
                <a:tc rowSpan="3">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美国企图构建单极世界</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背景</a:t>
                      </a:r>
                      <a:endParaRPr lang="zh-CN" sz="28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冷战结束</a:t>
                      </a:r>
                      <a:r>
                        <a:rPr lang="zh-CN" sz="2800" b="1" kern="100" dirty="0" smtClean="0">
                          <a:effectLst/>
                          <a:latin typeface="Times New Roman"/>
                          <a:ea typeface="方正细黑一_GBK"/>
                          <a:cs typeface="Times New Roman"/>
                        </a:rPr>
                        <a:t>和</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消</a:t>
                      </a:r>
                      <a:r>
                        <a:rPr lang="zh-CN" sz="2800" b="1" kern="100" dirty="0">
                          <a:effectLst/>
                          <a:latin typeface="Times New Roman"/>
                          <a:ea typeface="方正细黑一_GBK"/>
                          <a:cs typeface="Times New Roman"/>
                        </a:rPr>
                        <a:t>失后，美国希望建立由美国主导的单极世界</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8906">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表现</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宋体"/>
                          <a:cs typeface="宋体"/>
                        </a:rPr>
                        <a:t>①</a:t>
                      </a:r>
                      <a:r>
                        <a:rPr lang="en-US" sz="2800" b="1" kern="100">
                          <a:effectLst/>
                          <a:latin typeface="Times New Roman"/>
                          <a:ea typeface="方正细黑一_GBK"/>
                          <a:cs typeface="Courier New"/>
                        </a:rPr>
                        <a:t>“9·11”</a:t>
                      </a:r>
                      <a:r>
                        <a:rPr lang="zh-CN" sz="2800" b="1" kern="100">
                          <a:effectLst/>
                          <a:latin typeface="Times New Roman"/>
                          <a:ea typeface="方正细黑一_GBK"/>
                          <a:cs typeface="Times New Roman"/>
                        </a:rPr>
                        <a:t>事件之后，迅速展开反恐行动；</a:t>
                      </a:r>
                      <a:endParaRPr lang="zh-CN" sz="2800" kern="100">
                        <a:effectLst/>
                        <a:latin typeface="宋体"/>
                        <a:cs typeface="Courier New"/>
                      </a:endParaRPr>
                    </a:p>
                    <a:p>
                      <a:pPr algn="l">
                        <a:lnSpc>
                          <a:spcPct val="150000"/>
                        </a:lnSpc>
                        <a:spcAft>
                          <a:spcPts val="0"/>
                        </a:spcAft>
                        <a:tabLst>
                          <a:tab pos="2430780" algn="l"/>
                        </a:tabLst>
                      </a:pPr>
                      <a:r>
                        <a:rPr lang="zh-CN" sz="2800" b="1" kern="100">
                          <a:effectLst/>
                          <a:latin typeface="宋体"/>
                          <a:cs typeface="宋体"/>
                        </a:rPr>
                        <a:t>②</a:t>
                      </a:r>
                      <a:r>
                        <a:rPr lang="en-US" sz="2800" b="1" kern="100">
                          <a:effectLst/>
                          <a:latin typeface="Times New Roman"/>
                          <a:ea typeface="方正细黑一_GBK"/>
                          <a:cs typeface="Courier New"/>
                        </a:rPr>
                        <a:t>2001</a:t>
                      </a:r>
                      <a:r>
                        <a:rPr lang="zh-CN" sz="2800" b="1" kern="100">
                          <a:effectLst/>
                          <a:latin typeface="Times New Roman"/>
                          <a:ea typeface="方正细黑一_GBK"/>
                          <a:cs typeface="Times New Roman"/>
                        </a:rPr>
                        <a:t>年</a:t>
                      </a:r>
                      <a:r>
                        <a:rPr lang="en-US" sz="2800" b="1" kern="100">
                          <a:effectLst/>
                          <a:latin typeface="Times New Roman"/>
                          <a:ea typeface="方正细黑一_GBK"/>
                          <a:cs typeface="Courier New"/>
                        </a:rPr>
                        <a:t>10</a:t>
                      </a:r>
                      <a:r>
                        <a:rPr lang="zh-CN" sz="2800" b="1" kern="100">
                          <a:effectLst/>
                          <a:latin typeface="Times New Roman"/>
                          <a:ea typeface="方正细黑一_GBK"/>
                          <a:cs typeface="Times New Roman"/>
                        </a:rPr>
                        <a:t>月，美国发动了阿富汗战争；</a:t>
                      </a:r>
                      <a:endParaRPr lang="zh-CN" sz="2800" kern="100">
                        <a:effectLst/>
                        <a:latin typeface="宋体"/>
                        <a:cs typeface="Courier New"/>
                      </a:endParaRPr>
                    </a:p>
                    <a:p>
                      <a:pPr algn="l">
                        <a:lnSpc>
                          <a:spcPct val="150000"/>
                        </a:lnSpc>
                        <a:spcAft>
                          <a:spcPts val="0"/>
                        </a:spcAft>
                        <a:tabLst>
                          <a:tab pos="2430780" algn="l"/>
                        </a:tabLst>
                      </a:pPr>
                      <a:r>
                        <a:rPr lang="zh-CN" sz="2800" b="1" kern="100">
                          <a:effectLst/>
                          <a:latin typeface="宋体"/>
                          <a:cs typeface="宋体"/>
                        </a:rPr>
                        <a:t>③</a:t>
                      </a:r>
                      <a:r>
                        <a:rPr lang="en-US" sz="2800" b="1" kern="100">
                          <a:effectLst/>
                          <a:latin typeface="Times New Roman"/>
                          <a:ea typeface="方正细黑一_GBK"/>
                          <a:cs typeface="Courier New"/>
                        </a:rPr>
                        <a:t>2003</a:t>
                      </a:r>
                      <a:r>
                        <a:rPr lang="zh-CN" sz="2800" b="1" kern="100">
                          <a:effectLst/>
                          <a:latin typeface="Times New Roman"/>
                          <a:ea typeface="方正细黑一_GBK"/>
                          <a:cs typeface="Times New Roman"/>
                        </a:rPr>
                        <a:t>年</a:t>
                      </a:r>
                      <a:r>
                        <a:rPr lang="en-US" sz="2800" b="1" kern="100">
                          <a:effectLst/>
                          <a:latin typeface="Times New Roman"/>
                          <a:ea typeface="方正细黑一_GBK"/>
                          <a:cs typeface="Courier New"/>
                        </a:rPr>
                        <a:t>3</a:t>
                      </a:r>
                      <a:r>
                        <a:rPr lang="zh-CN" sz="2800" b="1" kern="100">
                          <a:effectLst/>
                          <a:latin typeface="Times New Roman"/>
                          <a:ea typeface="方正细黑一_GBK"/>
                          <a:cs typeface="Times New Roman"/>
                        </a:rPr>
                        <a:t>月，美国发动了伊拉克战争</a:t>
                      </a:r>
                      <a:endParaRPr lang="zh-CN" sz="2800" kern="10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9700">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结果</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造成中东局势进一步动荡，也使美国背上沉重包袱</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6342478" y="196965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两极格局</a:t>
            </a:r>
            <a:endParaRPr lang="zh-CN" altLang="en-US"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306252016"/>
              </p:ext>
            </p:extLst>
          </p:nvPr>
        </p:nvGraphicFramePr>
        <p:xfrm>
          <a:off x="1056888" y="1196690"/>
          <a:ext cx="10153410" cy="4968690"/>
        </p:xfrm>
        <a:graphic>
          <a:graphicData uri="http://schemas.openxmlformats.org/drawingml/2006/table">
            <a:tbl>
              <a:tblPr/>
              <a:tblGrid>
                <a:gridCol w="2376329"/>
                <a:gridCol w="2160300"/>
                <a:gridCol w="5616781"/>
              </a:tblGrid>
              <a:tr h="1440200">
                <a:tc rowSpan="3">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世界多极化趋势继续发展</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欧盟</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1993</a:t>
                      </a:r>
                      <a:r>
                        <a:rPr lang="zh-CN" sz="2800" b="1" kern="100" dirty="0">
                          <a:effectLst/>
                          <a:latin typeface="Times New Roman"/>
                          <a:ea typeface="方正细黑一_GBK"/>
                          <a:cs typeface="Times New Roman"/>
                        </a:rPr>
                        <a:t>年</a:t>
                      </a:r>
                      <a:r>
                        <a:rPr lang="zh-CN" sz="2800" b="1" kern="100" dirty="0" smtClean="0">
                          <a:effectLst/>
                          <a:latin typeface="Times New Roman"/>
                          <a:ea typeface="方正细黑一_GBK"/>
                          <a:cs typeface="Times New Roman"/>
                        </a:rPr>
                        <a:t>在</a:t>
                      </a:r>
                      <a:r>
                        <a:rPr lang="en-US" altLang="zh-CN" sz="2800" b="1" kern="100" dirty="0" smtClean="0">
                          <a:effectLst/>
                          <a:latin typeface="Times New Roman"/>
                          <a:ea typeface="方正细黑一_GBK"/>
                          <a:cs typeface="Times New Roman"/>
                        </a:rPr>
                        <a:t>____________</a:t>
                      </a:r>
                      <a:r>
                        <a:rPr lang="zh-CN" sz="2800" b="1" kern="100" dirty="0" smtClean="0">
                          <a:effectLst/>
                          <a:latin typeface="Times New Roman"/>
                          <a:ea typeface="方正细黑一_GBK"/>
                          <a:cs typeface="Times New Roman"/>
                        </a:rPr>
                        <a:t>基</a:t>
                      </a:r>
                      <a:r>
                        <a:rPr lang="zh-CN" sz="2800" b="1" kern="100" dirty="0">
                          <a:effectLst/>
                          <a:latin typeface="Times New Roman"/>
                          <a:ea typeface="方正细黑一_GBK"/>
                          <a:cs typeface="Times New Roman"/>
                        </a:rPr>
                        <a:t>础上成立，继续向经济和政治一体化迈进</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0200">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俄罗斯联邦</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拥有可以与美国匹敌的军事力量，推行多极化外交</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8290">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日本</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在保持经济大国的同时，将追求政治乃至军事大国作为国家的长远战略目</a:t>
                      </a:r>
                      <a:r>
                        <a:rPr lang="zh-CN" sz="2800" b="1" kern="100" dirty="0" smtClean="0">
                          <a:effectLst/>
                          <a:latin typeface="Times New Roman"/>
                          <a:ea typeface="方正细黑一_GBK"/>
                          <a:cs typeface="Times New Roman"/>
                        </a:rPr>
                        <a:t>标</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84877" y="54860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8" name="矩形 7"/>
          <p:cNvSpPr/>
          <p:nvPr/>
        </p:nvSpPr>
        <p:spPr>
          <a:xfrm>
            <a:off x="7133962" y="139357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欧洲共同体</a:t>
            </a:r>
            <a:endParaRPr lang="zh-CN" altLang="en-US"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082427"/>
            <a:ext cx="10975658" cy="4525963"/>
          </a:xfrm>
        </p:spPr>
        <p:txBody>
          <a:bodyPr>
            <a:normAutofit/>
          </a:bodyPr>
          <a:lstStyle/>
          <a:p>
            <a:endParaRPr lang="en-US" altLang="zh-CN" sz="2800" dirty="0" smtClean="0"/>
          </a:p>
          <a:p>
            <a:endParaRPr lang="zh-CN" altLang="en-US" sz="2800" dirty="0"/>
          </a:p>
        </p:txBody>
      </p:sp>
      <p:graphicFrame>
        <p:nvGraphicFramePr>
          <p:cNvPr id="3" name="内容占位符 3"/>
          <p:cNvGraphicFramePr>
            <a:graphicFrameLocks/>
          </p:cNvGraphicFramePr>
          <p:nvPr>
            <p:extLst>
              <p:ext uri="{D42A27DB-BD31-4B8C-83A1-F6EECF244321}">
                <p14:modId xmlns:p14="http://schemas.microsoft.com/office/powerpoint/2010/main" val="735545230"/>
              </p:ext>
            </p:extLst>
          </p:nvPr>
        </p:nvGraphicFramePr>
        <p:xfrm>
          <a:off x="984877" y="1071820"/>
          <a:ext cx="10153410" cy="5259332"/>
        </p:xfrm>
        <a:graphic>
          <a:graphicData uri="http://schemas.openxmlformats.org/drawingml/2006/table">
            <a:tbl>
              <a:tblPr/>
              <a:tblGrid>
                <a:gridCol w="2376329"/>
                <a:gridCol w="1224170"/>
                <a:gridCol w="6552911"/>
              </a:tblGrid>
              <a:tr h="1440200">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世界多极化趋势继续发展</a:t>
                      </a:r>
                      <a:endParaRPr lang="zh-CN" sz="2800" kern="100" dirty="0">
                        <a:effectLst/>
                        <a:latin typeface="宋体"/>
                        <a:cs typeface="Courier New"/>
                      </a:endParaRPr>
                    </a:p>
                  </a:txBody>
                  <a:tcPr marL="38898" marR="3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中国</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坚持和平发展，坚持对外开放的基本国策，坚定奉行互利共赢的开放战略，倡导践行真正的多边主义，反对单边主义、霸权主义和强权政治，推动构建新型国际关系，正在发挥并将继续发挥负责任大国的作用</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8852">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发展中国家</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总体实力增强，成为推动世界多极化的重要力</a:t>
                      </a:r>
                      <a:r>
                        <a:rPr lang="zh-CN" sz="2800" b="1" kern="100" dirty="0" smtClean="0">
                          <a:effectLst/>
                          <a:latin typeface="Times New Roman"/>
                          <a:ea typeface="方正细黑一_GBK"/>
                          <a:cs typeface="Times New Roman"/>
                        </a:rPr>
                        <a:t>量</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42980" y="47659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苏联解体后，美国一超独大，但无力完全主导世界格局。世界正在走向多极化，其发展趋势不可逆转。多极化发展并不是偶然的，它孕育于两极格局的演化之中，根源于世界经济力量的多极化发展趋势。两极格局终结后，并没有出现单极格局，世界正在走向多极化，这是当今国际形势的一个突出特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1"/>
            <a:ext cx="10975658" cy="5112650"/>
          </a:xfrm>
        </p:spPr>
        <p:txBody>
          <a:bodyPr>
            <a:normAutofit/>
          </a:bodyPr>
          <a:lstStyle/>
          <a:p>
            <a:pPr indent="358775"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二、经济全球化进程加快</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363624013"/>
              </p:ext>
            </p:extLst>
          </p:nvPr>
        </p:nvGraphicFramePr>
        <p:xfrm>
          <a:off x="912867" y="1412720"/>
          <a:ext cx="10225420" cy="4608640"/>
        </p:xfrm>
        <a:graphic>
          <a:graphicData uri="http://schemas.openxmlformats.org/drawingml/2006/table">
            <a:tbl>
              <a:tblPr/>
              <a:tblGrid>
                <a:gridCol w="1216983"/>
                <a:gridCol w="1159347"/>
                <a:gridCol w="7849090"/>
              </a:tblGrid>
              <a:tr h="460864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经济全球化</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历程</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兴起</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_____________</a:t>
                      </a:r>
                      <a:r>
                        <a:rPr lang="zh-CN" sz="2800" b="1" kern="100" dirty="0" smtClean="0">
                          <a:effectLst/>
                          <a:latin typeface="Times New Roman"/>
                          <a:ea typeface="方正细黑一_GBK"/>
                          <a:cs typeface="Times New Roman"/>
                        </a:rPr>
                        <a:t>和</a:t>
                      </a:r>
                      <a:r>
                        <a:rPr lang="zh-CN" sz="2800" b="1" kern="100" dirty="0">
                          <a:effectLst/>
                          <a:latin typeface="Times New Roman"/>
                          <a:ea typeface="方正细黑一_GBK"/>
                          <a:cs typeface="Times New Roman"/>
                        </a:rPr>
                        <a:t>资本主义在西欧的兴起；</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发展：工业革命后，世界市场更加扩大，国际贸易和国际投资迅速发展；</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进一步发展：二战后，世界货币与贸易体系确立，进一步促进了经济全球化进程；</a:t>
                      </a:r>
                      <a:endParaRPr lang="zh-CN" sz="2800" kern="100" dirty="0">
                        <a:effectLst/>
                        <a:latin typeface="宋体"/>
                        <a:cs typeface="Courier New"/>
                      </a:endParaRPr>
                    </a:p>
                    <a:p>
                      <a:pPr algn="l">
                        <a:lnSpc>
                          <a:spcPct val="150000"/>
                        </a:lnSpc>
                        <a:spcAft>
                          <a:spcPts val="0"/>
                        </a:spcAft>
                        <a:tabLst>
                          <a:tab pos="2430780" algn="l"/>
                        </a:tabLst>
                      </a:pPr>
                      <a:r>
                        <a:rPr lang="zh-CN" sz="2800" b="1" kern="100" dirty="0">
                          <a:effectLst/>
                          <a:latin typeface="宋体"/>
                          <a:cs typeface="宋体"/>
                        </a:rPr>
                        <a:t>④</a:t>
                      </a:r>
                      <a:r>
                        <a:rPr lang="zh-CN" sz="2800" b="1" kern="100" dirty="0">
                          <a:effectLst/>
                          <a:latin typeface="Times New Roman"/>
                          <a:ea typeface="方正细黑一_GBK"/>
                          <a:cs typeface="Times New Roman"/>
                        </a:rPr>
                        <a:t>大大加速</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_____________</a:t>
                      </a:r>
                      <a:r>
                        <a:rPr lang="zh-CN" sz="2800" b="1" kern="100" dirty="0" smtClean="0">
                          <a:effectLst/>
                          <a:latin typeface="Times New Roman"/>
                          <a:ea typeface="方正细黑一_GBK"/>
                          <a:cs typeface="Times New Roman"/>
                        </a:rPr>
                        <a:t>的</a:t>
                      </a:r>
                      <a:r>
                        <a:rPr lang="zh-CN" sz="2800" b="1" kern="100" dirty="0">
                          <a:effectLst/>
                          <a:latin typeface="Times New Roman"/>
                          <a:ea typeface="方正细黑一_GBK"/>
                          <a:cs typeface="Times New Roman"/>
                        </a:rPr>
                        <a:t>诞生，把贸易、投资和服务的国际化提高到新的水平</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757007" y="1556740"/>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新航路的开辟</a:t>
            </a:r>
            <a:endParaRPr lang="zh-CN" altLang="en-US" dirty="0"/>
          </a:p>
        </p:txBody>
      </p:sp>
      <p:sp>
        <p:nvSpPr>
          <p:cNvPr id="8" name="矩形 7"/>
          <p:cNvSpPr/>
          <p:nvPr/>
        </p:nvSpPr>
        <p:spPr>
          <a:xfrm>
            <a:off x="5449497" y="4778040"/>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世界贸易组织</a:t>
            </a:r>
            <a:endParaRPr lang="zh-CN" altLang="en-US"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79367"/>
            <a:ext cx="10975658" cy="4525963"/>
          </a:xfrm>
        </p:spPr>
        <p:txBody>
          <a:bodyPr>
            <a:normAutofit/>
          </a:bodyPr>
          <a:lstStyle/>
          <a:p>
            <a:endParaRPr lang="en-US" altLang="zh-CN" sz="2800" dirty="0" smtClean="0"/>
          </a:p>
          <a:p>
            <a:endParaRPr lang="zh-CN" altLang="en-US" sz="2800" dirty="0"/>
          </a:p>
        </p:txBody>
      </p:sp>
      <p:graphicFrame>
        <p:nvGraphicFramePr>
          <p:cNvPr id="3" name="表格 2"/>
          <p:cNvGraphicFramePr>
            <a:graphicFrameLocks noGrp="1"/>
          </p:cNvGraphicFramePr>
          <p:nvPr>
            <p:extLst>
              <p:ext uri="{D42A27DB-BD31-4B8C-83A1-F6EECF244321}">
                <p14:modId xmlns:p14="http://schemas.microsoft.com/office/powerpoint/2010/main" val="1939048485"/>
              </p:ext>
            </p:extLst>
          </p:nvPr>
        </p:nvGraphicFramePr>
        <p:xfrm>
          <a:off x="984878" y="1484790"/>
          <a:ext cx="10225420" cy="4032560"/>
        </p:xfrm>
        <a:graphic>
          <a:graphicData uri="http://schemas.openxmlformats.org/drawingml/2006/table">
            <a:tbl>
              <a:tblPr/>
              <a:tblGrid>
                <a:gridCol w="1216983"/>
                <a:gridCol w="1159347"/>
                <a:gridCol w="7849090"/>
              </a:tblGrid>
              <a:tr h="1656230">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经济全球化</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影响</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在经济全球化进程中，世界经济发展面临的风险和不确定性增加</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6330">
                <a:tc vMerge="1">
                  <a:txBody>
                    <a:bodyPr/>
                    <a:lstStyle/>
                    <a:p>
                      <a:pPr algn="ctr">
                        <a:lnSpc>
                          <a:spcPct val="150000"/>
                        </a:lnSpc>
                        <a:spcAft>
                          <a:spcPts val="0"/>
                        </a:spcAft>
                        <a:tabLst>
                          <a:tab pos="2430780" algn="l"/>
                        </a:tabLst>
                      </a:pP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应对</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坚持经济全球化的正确方向，以诚相待、普惠共享，充分利用一切机遇，合作应对一切挑战，引导好经济全球化走向</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984877" y="81755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590454849"/>
              </p:ext>
            </p:extLst>
          </p:nvPr>
        </p:nvGraphicFramePr>
        <p:xfrm>
          <a:off x="1128898" y="1237229"/>
          <a:ext cx="10225420" cy="4784131"/>
        </p:xfrm>
        <a:graphic>
          <a:graphicData uri="http://schemas.openxmlformats.org/drawingml/2006/table">
            <a:tbl>
              <a:tblPr/>
              <a:tblGrid>
                <a:gridCol w="1800249"/>
                <a:gridCol w="2952410"/>
                <a:gridCol w="5472761"/>
              </a:tblGrid>
              <a:tr h="729994">
                <a:tc rowSpan="4">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区域经济集团化</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欧盟</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经济一体化程度最高的区域组织</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1991">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北美自由贸易区</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由发达国家和发展中国家组成的区域性经济集团</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9988">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东南亚国家联盟</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东南亚地区以经济合作为基础的政治、经济、安全一体化合作组织</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3989">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亚太经合组织</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亚太地区层级最高、领域最广、最具影响力的经济合作机制</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87000" y="641999"/>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经济全球化与区域经济集团化成为世界经济发展的两大趋势。经济全球化与区域经济集团化是既相互矛盾又相互促进的辩证关系。经济全球化使各国经济相互依存度剧增，人类社会的交往与联系也发展到了前所未有的高度。但经济全球化带来的问题也需要引起警惕。</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1"/>
            <a:ext cx="10975658" cy="5112650"/>
          </a:xfrm>
        </p:spPr>
        <p:txBody>
          <a:bodyPr>
            <a:normAutofit/>
          </a:bodyPr>
          <a:lstStyle/>
          <a:p>
            <a:pPr indent="268288"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三、社会信息化和文化多样性</a:t>
            </a:r>
            <a:endParaRPr lang="zh-CN" altLang="zh-CN" sz="1050" kern="100" dirty="0">
              <a:latin typeface="宋体"/>
              <a:cs typeface="Courier New"/>
            </a:endParaRPr>
          </a:p>
          <a:p>
            <a:pPr indent="268288"/>
            <a:endParaRPr lang="zh-CN" altLang="en-US" sz="2800" dirty="0"/>
          </a:p>
        </p:txBody>
      </p:sp>
      <p:graphicFrame>
        <p:nvGraphicFramePr>
          <p:cNvPr id="5" name="表格 4"/>
          <p:cNvGraphicFramePr>
            <a:graphicFrameLocks noGrp="1"/>
          </p:cNvGraphicFramePr>
          <p:nvPr>
            <p:extLst>
              <p:ext uri="{D42A27DB-BD31-4B8C-83A1-F6EECF244321}">
                <p14:modId xmlns:p14="http://schemas.microsoft.com/office/powerpoint/2010/main" val="2442614651"/>
              </p:ext>
            </p:extLst>
          </p:nvPr>
        </p:nvGraphicFramePr>
        <p:xfrm>
          <a:off x="1056888" y="1484730"/>
          <a:ext cx="10081399" cy="4500546"/>
        </p:xfrm>
        <a:graphic>
          <a:graphicData uri="http://schemas.openxmlformats.org/drawingml/2006/table">
            <a:tbl>
              <a:tblPr/>
              <a:tblGrid>
                <a:gridCol w="1224169"/>
                <a:gridCol w="1224170"/>
                <a:gridCol w="7633060"/>
              </a:tblGrid>
              <a:tr h="3049698">
                <a:tc rowSpan="2">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社</a:t>
                      </a:r>
                      <a:r>
                        <a:rPr lang="zh-CN" sz="2800" b="1" kern="100" dirty="0" smtClean="0">
                          <a:effectLst/>
                          <a:latin typeface="Times New Roman"/>
                          <a:ea typeface="方正细黑一_GBK"/>
                          <a:cs typeface="Times New Roman"/>
                        </a:rPr>
                        <a:t>会</a:t>
                      </a:r>
                      <a:endParaRPr lang="en-US" altLang="zh-CN" sz="2800" b="1" kern="100" dirty="0" smtClean="0">
                        <a:effectLst/>
                        <a:latin typeface="Times New Roman"/>
                        <a:ea typeface="方正细黑一_GBK"/>
                        <a:cs typeface="Times New Roman"/>
                      </a:endParaRPr>
                    </a:p>
                    <a:p>
                      <a:pPr algn="ctr">
                        <a:lnSpc>
                          <a:spcPct val="170000"/>
                        </a:lnSpc>
                        <a:spcAft>
                          <a:spcPts val="0"/>
                        </a:spcAft>
                        <a:tabLst>
                          <a:tab pos="2430780" algn="l"/>
                        </a:tabLst>
                      </a:pPr>
                      <a:r>
                        <a:rPr lang="zh-CN" sz="2800" b="1" kern="100" dirty="0" smtClean="0">
                          <a:effectLst/>
                          <a:latin typeface="Times New Roman"/>
                          <a:ea typeface="方正细黑一_GBK"/>
                          <a:cs typeface="Times New Roman"/>
                        </a:rPr>
                        <a:t>信</a:t>
                      </a:r>
                      <a:r>
                        <a:rPr lang="zh-CN" sz="2800" b="1" kern="100" dirty="0">
                          <a:effectLst/>
                          <a:latin typeface="Times New Roman"/>
                          <a:ea typeface="方正细黑一_GBK"/>
                          <a:cs typeface="Times New Roman"/>
                        </a:rPr>
                        <a:t>息化</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内涵</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是指发展</a:t>
                      </a:r>
                      <a:r>
                        <a:rPr lang="zh-CN" sz="2800" b="1" kern="100" dirty="0" smtClean="0">
                          <a:effectLst/>
                          <a:latin typeface="Times New Roman"/>
                          <a:ea typeface="方正细黑一_GBK"/>
                          <a:cs typeface="Times New Roman"/>
                        </a:rPr>
                        <a:t>以</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为</a:t>
                      </a:r>
                      <a:r>
                        <a:rPr lang="zh-CN" sz="2800" b="1" kern="100" dirty="0">
                          <a:effectLst/>
                          <a:latin typeface="Times New Roman"/>
                          <a:ea typeface="方正细黑一_GBK"/>
                          <a:cs typeface="Times New Roman"/>
                        </a:rPr>
                        <a:t>主的智能化工具为代表的新生产力，建立有组织的信息网络体系，促进信息交流和知识共享，提高经济增长质量，推动经济社会向高效、优质发展转型的历史进程</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评价</a:t>
                      </a:r>
                      <a:endParaRPr lang="zh-CN" sz="2800" kern="10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使人类社会发生极其深刻的变化，但也引发了信息安全问题</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5334964" y="175362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计算机</a:t>
            </a:r>
            <a:endParaRPr lang="zh-CN" altLang="en-US"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919351970"/>
              </p:ext>
            </p:extLst>
          </p:nvPr>
        </p:nvGraphicFramePr>
        <p:xfrm>
          <a:off x="912867" y="1015402"/>
          <a:ext cx="10225420" cy="5149978"/>
        </p:xfrm>
        <a:graphic>
          <a:graphicData uri="http://schemas.openxmlformats.org/drawingml/2006/table">
            <a:tbl>
              <a:tblPr/>
              <a:tblGrid>
                <a:gridCol w="1296180"/>
                <a:gridCol w="1440200"/>
                <a:gridCol w="7489040"/>
              </a:tblGrid>
              <a:tr h="432467">
                <a:tc rowSpan="3">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文化多样性</a:t>
                      </a:r>
                      <a:endParaRPr lang="zh-CN" sz="2800" kern="100" dirty="0">
                        <a:effectLst/>
                        <a:latin typeface="宋体"/>
                        <a:cs typeface="Courier New"/>
                      </a:endParaRPr>
                    </a:p>
                  </a:txBody>
                  <a:tcPr marL="40885" marR="408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定位</a:t>
                      </a:r>
                      <a:endParaRPr lang="zh-CN" sz="2800" kern="100" dirty="0">
                        <a:effectLst/>
                        <a:latin typeface="宋体"/>
                        <a:cs typeface="Courier New"/>
                      </a:endParaRPr>
                    </a:p>
                  </a:txBody>
                  <a:tcPr marL="40885" marR="408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文化多样性是世界文化的基本特征</a:t>
                      </a:r>
                      <a:endParaRPr lang="zh-CN" sz="2800" kern="100">
                        <a:effectLst/>
                        <a:latin typeface="宋体"/>
                        <a:cs typeface="Courier New"/>
                      </a:endParaRPr>
                    </a:p>
                  </a:txBody>
                  <a:tcPr marL="40885" marR="408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467">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问题</a:t>
                      </a:r>
                      <a:endParaRPr lang="zh-CN" sz="2800" kern="100">
                        <a:effectLst/>
                        <a:latin typeface="宋体"/>
                        <a:cs typeface="Courier New"/>
                      </a:endParaRPr>
                    </a:p>
                  </a:txBody>
                  <a:tcPr marL="40885" marR="408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a:effectLst/>
                          <a:latin typeface="Times New Roman"/>
                          <a:ea typeface="方正细黑一_GBK"/>
                          <a:cs typeface="Times New Roman"/>
                        </a:rPr>
                        <a:t>面临着前所未有的挑战</a:t>
                      </a:r>
                      <a:endParaRPr lang="zh-CN" sz="2800" kern="100">
                        <a:effectLst/>
                        <a:latin typeface="宋体"/>
                        <a:cs typeface="Courier New"/>
                      </a:endParaRPr>
                    </a:p>
                  </a:txBody>
                  <a:tcPr marL="40885" marR="408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9130">
                <a:tc vMerge="1">
                  <a:txBody>
                    <a:bodyPr/>
                    <a:lstStyle/>
                    <a:p>
                      <a:endParaRPr lang="zh-CN" altLang="en-US"/>
                    </a:p>
                  </a:txBody>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应对</a:t>
                      </a:r>
                      <a:endParaRPr lang="zh-CN" sz="2800" kern="100" dirty="0">
                        <a:effectLst/>
                        <a:latin typeface="宋体"/>
                        <a:cs typeface="Courier New"/>
                      </a:endParaRPr>
                    </a:p>
                  </a:txBody>
                  <a:tcPr marL="40885" marR="408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各国都在努力维护自己的文化特性，维系自己的文化根脉；</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中国在传承和传播中华优秀文化的同时，尊重世界文化多样性，促</a:t>
                      </a:r>
                      <a:r>
                        <a:rPr lang="zh-CN" sz="2800" b="1" kern="100" dirty="0" smtClean="0">
                          <a:effectLst/>
                          <a:latin typeface="Times New Roman"/>
                          <a:ea typeface="方正细黑一_GBK"/>
                          <a:cs typeface="Times New Roman"/>
                        </a:rPr>
                        <a:t>进</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兼收并蓄的文明交流，推动世界的和平与发展</a:t>
                      </a:r>
                      <a:endParaRPr lang="zh-CN" sz="2800" kern="100" dirty="0">
                        <a:effectLst/>
                        <a:latin typeface="宋体"/>
                        <a:cs typeface="Courier New"/>
                      </a:endParaRPr>
                    </a:p>
                  </a:txBody>
                  <a:tcPr marL="40885" marR="408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12867" y="43932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7" name="矩形 6"/>
          <p:cNvSpPr/>
          <p:nvPr/>
        </p:nvSpPr>
        <p:spPr>
          <a:xfrm>
            <a:off x="7638658" y="479719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和而不同</a:t>
            </a:r>
            <a:endParaRPr lang="zh-CN" altLang="en-US"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社会信息化促进了信息交流和知识共享，提高了经济增长质量，推动了经济社会向高效、优质发展转型的历史进程。文明因交流而多彩，文明因互鉴而丰富，文明交流互鉴，是推动人类文明进步和世界和平发展的重要动力。</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13314"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77432" y="14604"/>
            <a:ext cx="6045896" cy="89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68847" y="904160"/>
            <a:ext cx="10513460" cy="5909310"/>
          </a:xfrm>
          <a:prstGeom prst="rect">
            <a:avLst/>
          </a:prstGeom>
        </p:spPr>
        <p:txBody>
          <a:bodyPr wrap="square">
            <a:spAutoFit/>
          </a:bodyPr>
          <a:lstStyle/>
          <a:p>
            <a:pPr indent="713740"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趋向多元的政治变动</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世界格局的多极化趋势</a:t>
            </a:r>
            <a:endParaRPr lang="zh-CN" altLang="zh-CN" sz="2800" kern="100" dirty="0">
              <a:latin typeface="宋体"/>
              <a:cs typeface="Courier New"/>
            </a:endParaRPr>
          </a:p>
          <a:p>
            <a:pPr indent="713740" algn="ctr">
              <a:lnSpc>
                <a:spcPct val="15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世界多极化发展趋势</a:t>
            </a:r>
            <a:endParaRPr lang="zh-CN" altLang="zh-CN" sz="2800" kern="100" dirty="0">
              <a:latin typeface="宋体"/>
              <a:cs typeface="Courier New"/>
            </a:endParaRPr>
          </a:p>
          <a:p>
            <a:pPr indent="713740" algn="just">
              <a:lnSpc>
                <a:spcPct val="150000"/>
              </a:lnSpc>
              <a:spcAft>
                <a:spcPts val="0"/>
              </a:spcAft>
              <a:tabLst>
                <a:tab pos="2430780" algn="l"/>
              </a:tabLst>
            </a:pPr>
            <a:r>
              <a:rPr lang="zh-CN" altLang="zh-CN" sz="2800" b="1" kern="100" dirty="0">
                <a:latin typeface="Times New Roman"/>
                <a:ea typeface="方正细黑一_GBK"/>
                <a:cs typeface="Times New Roman"/>
              </a:rPr>
              <a:t>冷战结束以来，美国一直在为实现其战略目标而努力，伊拉克战争正是它在</a:t>
            </a:r>
            <a:r>
              <a:rPr lang="en-US" altLang="zh-CN" sz="2800" b="1" kern="100" dirty="0">
                <a:latin typeface="Times New Roman"/>
                <a:ea typeface="方正细黑一_GBK"/>
                <a:cs typeface="Courier New"/>
              </a:rPr>
              <a:t>“9·11”</a:t>
            </a:r>
            <a:r>
              <a:rPr lang="zh-CN" altLang="zh-CN" sz="2800" b="1" kern="100" dirty="0">
                <a:latin typeface="Times New Roman"/>
                <a:ea typeface="方正细黑一_GBK"/>
                <a:cs typeface="Times New Roman"/>
              </a:rPr>
              <a:t>后打着反恐旗号实现其战略的重要一环。但是，另一方面，其他一些大国或力量中心，如欧盟、俄罗斯、中国、印度、巴西在崛起，它们的综合国力正在发展壮大，它们主张国际关系民主化、多元化，反对由任何一个大国主宰世界事务。</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摘编自斯塔夫里阿诺斯《全球通史》</a:t>
            </a:r>
            <a:endParaRPr lang="zh-CN" altLang="zh-CN" sz="2800" kern="100" dirty="0">
              <a:effectLst/>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68878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苏联解体后的世界格局特点</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冷战并非只是美苏之间的对抗，而是由形形色色的冲突对抗组成的，至少有四个：工业国家之间的冲突对抗；世界的商业中心和提供市场与原料国家之间的冲突对抗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但由于苏联分裂成许多独立的小国所产生的民族与经济问题仍给世界安全带来威胁，因此冷战仍在继续。</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摘编自沃尔特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拉菲博尔《冷战结束了吗</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192860"/>
          </a:xfrm>
        </p:spPr>
        <p:txBody>
          <a:bodyPr>
            <a:norm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21</a:t>
            </a:r>
            <a:r>
              <a:rPr lang="zh-CN" altLang="zh-CN" sz="2800" b="1" kern="100" dirty="0">
                <a:latin typeface="Times New Roman"/>
                <a:ea typeface="方正细黑一_GBK"/>
                <a:cs typeface="Times New Roman"/>
              </a:rPr>
              <a:t>世纪全球将出现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大国群体体系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：美国支配下的北美、一体化的欧洲、日本和中国居突出地位的东亚、印度称雄的南亚、横跨北非和中东的穆斯林新月形地带，其中，北美、欧洲、东亚三大群体将起决定性作用。</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摘编自程广中、汪徐和《两霸争雄：美苏冷战</a:t>
            </a:r>
            <a:endParaRPr lang="zh-CN" altLang="zh-CN" sz="1050" kern="100" dirty="0">
              <a:latin typeface="宋体"/>
              <a:cs typeface="Courier New"/>
            </a:endParaRPr>
          </a:p>
          <a:p>
            <a:pPr indent="713740" algn="r">
              <a:tabLst>
                <a:tab pos="2430780" algn="l"/>
              </a:tabLst>
            </a:pPr>
            <a:r>
              <a:rPr lang="zh-CN" altLang="zh-CN" sz="2800" b="1" kern="100" dirty="0">
                <a:latin typeface="Times New Roman"/>
                <a:ea typeface="方正细黑一_GBK"/>
                <a:cs typeface="Times New Roman"/>
              </a:rPr>
              <a:t>及后冷战时代》</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苏联解体后，两极格局瓦解，材料一的作者为什么说冷战仍在继续？根据材料二，分析个别大国是否还能在世界上建立霸权。请说明理由</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原因：工业国家之间的冲突对抗；世界的商业中心和提供市场与原料国家之间的冲突对抗；苏联解体后，民族冲突与经济问题仍给世界安全带来威胁。</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不能。理由：世界已经形成多个力量中心，多极化趋势不可逆转。</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904820"/>
          </a:xfrm>
        </p:spPr>
        <p:txBody>
          <a:bodyPr>
            <a:normAutofit/>
          </a:bodyPr>
          <a:lstStyle/>
          <a:p>
            <a:pPr indent="713740" algn="just">
              <a:lnSpc>
                <a:spcPct val="160000"/>
              </a:lnSpc>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世界多极化的影响</a:t>
            </a:r>
            <a:endParaRPr lang="zh-CN" altLang="zh-CN" sz="1050" kern="100" dirty="0">
              <a:latin typeface="宋体"/>
              <a:cs typeface="Courier New"/>
            </a:endParaRPr>
          </a:p>
          <a:p>
            <a:pPr indent="713740" algn="just">
              <a:lnSpc>
                <a:spcPct val="160000"/>
              </a:lnSpc>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由于多极化，世界力量对比趋于平衡，而在多种力量相互制衡下的世界，发生大规模冲突的可能性，比起为所欲为的单极世界或剧烈对抗的两极世界，将会大大降低。任何一种或两种力量都无法将自身的文明强加于其他文明，从而保持了文明的多样性。而多样性的文明间可相互学习和借鉴，取长补短，从而展现出勃勃生机，孕育出新的创造力，推动人类文明进步。</a:t>
            </a:r>
            <a:endParaRPr lang="zh-CN" altLang="zh-CN" sz="1050" kern="100" dirty="0">
              <a:latin typeface="宋体"/>
              <a:cs typeface="Courier New"/>
            </a:endParaRPr>
          </a:p>
          <a:p>
            <a:pPr indent="713740" algn="r">
              <a:lnSpc>
                <a:spcPct val="16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摘编自郭宪纲《多极化是不可逆转的大趋势</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368575"/>
            <a:ext cx="10657480" cy="6156855"/>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世界格局的多极化趋势是特定历史条件下世界权力的分散化和民主化，代表了人类历史的巨大进步。当两极格局被打破，世界走向多极化时，意味着世界一切反对霸权主义的力量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社会主义、第三世界以及一切争取国际关系民主和平等的力量在进一步壮大，并在一定程度上遏制了霸权主义的扩张势头。而多极格局的发展恰恰又与发展中国家的发展同步，这就不可避免地为根本改变世界格局和世界经济政治秩序创造了前所未有的条件。</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摘编自齐世荣、廖学盛《</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世纪的历史巨变</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188550"/>
            <a:ext cx="10312498" cy="6408890"/>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世纪之交世界格局演变的特点及其影响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特点</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长期性：这次世界格局的变化是在和平条件下进行的，决定了新旧格局的交替必然是一个长期而复杂的过程。</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动态过程：新的国际关系格局尚未形成，暂时形成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一超多强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的局面。多极化与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单极世界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之间存在着斗争，但多极化趋势不可避免</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174113"/>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力量多元化：日本、俄罗斯、中国、欧盟等是多极国际格局中的重要力量，体现了国际中心舞台多元化的特点。多元的力量结构有着相互竞争、相互制约的关系。</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总的趋势是走向缓和，但是美国的霸权主义政策，以及两极格局解体致使局部战争、武装冲突、恐怖主义活动增多，成为影响国际安全的主要因素</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764630"/>
            <a:ext cx="10816568" cy="5472759"/>
          </a:xfrm>
        </p:spPr>
        <p:txBody>
          <a:bodyPr>
            <a:normAutofit lnSpcReduction="10000"/>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有利于促进世界和平、稳定与发展，有利于大国关系的缓和。</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有利于抑制、削弱霸权主义和强权政治，有利于发挥联合国的作用，推进国际关系的民主化。</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既是经济多极化、全球化的结果，又进一步推动了世界经济的发展。</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有利于推动建立公正合理的国际政治经济新秩序</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408890"/>
          </a:xfrm>
        </p:spPr>
        <p:txBody>
          <a:bodyPr>
            <a:noAutofit/>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2008</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日，法国总统萨科齐在外国驻法国使节新年招待会上称：冷战结束后一度形成的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单极世界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局面已经结束，数年前流行的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超级大国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一词业已过时，未来</a:t>
            </a:r>
            <a:r>
              <a:rPr lang="en-US" altLang="zh-CN" sz="2800" b="1" kern="100" dirty="0">
                <a:latin typeface="Times New Roman"/>
                <a:ea typeface="方正细黑一_GBK"/>
                <a:cs typeface="Courier New"/>
              </a:rPr>
              <a:t>30</a:t>
            </a:r>
            <a:r>
              <a:rPr lang="zh-CN" altLang="zh-CN" sz="2800" b="1" kern="100" dirty="0">
                <a:latin typeface="Times New Roman"/>
                <a:ea typeface="方正细黑一_GBK"/>
                <a:cs typeface="Times New Roman"/>
              </a:rPr>
              <a:t>年至</a:t>
            </a:r>
            <a:r>
              <a:rPr lang="en-US" altLang="zh-CN" sz="2800" b="1" kern="100" dirty="0">
                <a:latin typeface="Times New Roman"/>
                <a:ea typeface="方正细黑一_GBK"/>
                <a:cs typeface="Courier New"/>
              </a:rPr>
              <a:t>40</a:t>
            </a:r>
            <a:r>
              <a:rPr lang="zh-CN" altLang="zh-CN" sz="2800" b="1" kern="100" dirty="0">
                <a:latin typeface="Times New Roman"/>
                <a:ea typeface="方正细黑一_GBK"/>
                <a:cs typeface="Times New Roman"/>
              </a:rPr>
              <a:t>年内，世界将进入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相对大国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时代。这说明当今世界政治格局的基本特点</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一超多强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格局形成</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．冷战思维依然存在</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．和平发展成为世人追求</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．多极化趋势不断发展</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解析：</a:t>
            </a:r>
            <a:r>
              <a:rPr lang="zh-CN" altLang="zh-CN" sz="2800" b="1" kern="100" dirty="0" smtClean="0">
                <a:latin typeface="Times New Roman"/>
                <a:ea typeface="方正细黑一_GBK"/>
                <a:cs typeface="Times New Roman"/>
              </a:rPr>
              <a:t>萨</a:t>
            </a:r>
            <a:r>
              <a:rPr lang="zh-CN" altLang="zh-CN" sz="2800" b="1" kern="100" dirty="0">
                <a:latin typeface="Times New Roman"/>
                <a:ea typeface="方正细黑一_GBK"/>
                <a:cs typeface="Times New Roman"/>
              </a:rPr>
              <a:t>科齐认为目前世界不应该认为美国是唯一的绝对大国，其他国家各方面的力量也在不断扩大，这是多极化趋势不断发展的表现，故选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6699" y="188550"/>
            <a:ext cx="10975658" cy="6480900"/>
          </a:xfrm>
        </p:spPr>
        <p:txBody>
          <a:bodyPr>
            <a:noAutofit/>
          </a:bodyPr>
          <a:lstStyle/>
          <a:p>
            <a:pPr indent="713740" algn="just">
              <a:lnSpc>
                <a:spcPct val="140000"/>
              </a:lnSpc>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2005</a:t>
            </a:r>
            <a:r>
              <a:rPr lang="zh-CN" altLang="zh-CN" sz="2800" b="1" kern="100" dirty="0">
                <a:latin typeface="Times New Roman"/>
                <a:ea typeface="方正细黑一_GBK"/>
                <a:cs typeface="Times New Roman"/>
              </a:rPr>
              <a:t>年，筹备近三年的欧盟制宪会议召开，制宪者透露尽管成员国宣扬团结统一及共同理想，但还是火药味十足。宪法推行者面临的争论并不是对这个或那个条款的反对，而是普通民众意愿的表达。比如，法国有</a:t>
            </a:r>
            <a:r>
              <a:rPr lang="en-US" altLang="zh-CN" sz="2800" b="1" kern="100" dirty="0">
                <a:latin typeface="Times New Roman"/>
                <a:ea typeface="方正细黑一_GBK"/>
                <a:cs typeface="Courier New"/>
              </a:rPr>
              <a:t>10%</a:t>
            </a:r>
            <a:r>
              <a:rPr lang="zh-CN" altLang="zh-CN" sz="2800" b="1" kern="100" dirty="0">
                <a:latin typeface="Times New Roman"/>
                <a:ea typeface="方正细黑一_GBK"/>
                <a:cs typeface="Times New Roman"/>
              </a:rPr>
              <a:t>的新宪法反对者，荷兰民众则有</a:t>
            </a:r>
            <a:r>
              <a:rPr lang="en-US" altLang="zh-CN" sz="2800" b="1" kern="100" dirty="0">
                <a:latin typeface="Times New Roman"/>
                <a:ea typeface="方正细黑一_GBK"/>
                <a:cs typeface="Courier New"/>
              </a:rPr>
              <a:t>62%</a:t>
            </a:r>
            <a:r>
              <a:rPr lang="zh-CN" altLang="zh-CN" sz="2800" b="1" kern="100" dirty="0">
                <a:latin typeface="Times New Roman"/>
                <a:ea typeface="方正细黑一_GBK"/>
                <a:cs typeface="Times New Roman"/>
              </a:rPr>
              <a:t>的反对者，荷兰人普遍存在恐惧，原因在于像荷兰这种小国在欧盟中会逐渐失去影响力。材料表</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．欧盟政治一体化进程中的复杂性曲折性</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．欧盟政治一体化程度不断加深</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．欧盟是经济一体化程度最高的区域组织</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．普通民众阻碍欧洲一体化进</a:t>
            </a:r>
            <a:r>
              <a:rPr lang="zh-CN" altLang="zh-CN" sz="2800" b="1" kern="100" dirty="0" smtClean="0">
                <a:latin typeface="Times New Roman"/>
                <a:ea typeface="方正细黑一_GBK"/>
                <a:cs typeface="Times New Roman"/>
              </a:rPr>
              <a:t>程</a:t>
            </a:r>
            <a:endParaRPr lang="zh-CN" altLang="zh-CN" sz="280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404580"/>
            <a:ext cx="10975658" cy="612085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材料可知，普通民众对欧盟宪法态度各异，如荷兰很大一部分民众持反对意见，这说明欧盟政治一体化进程中的复杂性曲折性，故选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荷兰民众则有</a:t>
            </a:r>
            <a:r>
              <a:rPr lang="en-US" altLang="zh-CN" sz="2800" b="1" kern="100" dirty="0">
                <a:latin typeface="Times New Roman"/>
                <a:ea typeface="方正细黑一_GBK"/>
                <a:cs typeface="Courier New"/>
              </a:rPr>
              <a:t>62%</a:t>
            </a:r>
            <a:r>
              <a:rPr lang="zh-CN" altLang="zh-CN" sz="2800" b="1" kern="100" dirty="0">
                <a:latin typeface="Times New Roman"/>
                <a:ea typeface="方正细黑一_GBK"/>
                <a:cs typeface="Times New Roman"/>
              </a:rPr>
              <a:t>的反对者</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说明政治一体化进程受阻，排除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项；材料强调欧盟政治一体化，而非经济一体化，排除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法国有</a:t>
            </a:r>
            <a:r>
              <a:rPr lang="en-US" altLang="zh-CN" sz="2800" b="1" kern="100" dirty="0">
                <a:latin typeface="Times New Roman"/>
                <a:ea typeface="方正细黑一_GBK"/>
                <a:cs typeface="Courier New"/>
              </a:rPr>
              <a:t>10%</a:t>
            </a:r>
            <a:r>
              <a:rPr lang="zh-CN" altLang="zh-CN" sz="2800" b="1" kern="100" dirty="0">
                <a:latin typeface="Times New Roman"/>
                <a:ea typeface="方正细黑一_GBK"/>
                <a:cs typeface="Times New Roman"/>
              </a:rPr>
              <a:t>的新宪法反对者</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说明法国</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的民众是赞成或弃权的，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阻碍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说法并不准确，且欧洲一体化包括政治、经济、军事等，而材料仅强调政治，排除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408890"/>
          </a:xfrm>
        </p:spPr>
        <p:txBody>
          <a:bodyPr>
            <a:normAutofit/>
          </a:bodyPr>
          <a:lstStyle/>
          <a:p>
            <a:pPr indent="713740" algn="just">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．当今世界，美国认为自己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最有能力领导这个世界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，欧盟、俄罗斯、日本、中国和广大发展中国家也在国际事务中发挥了重要作用。这表明当今世界政治格局的发展趋势</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．全球化</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smtClean="0">
                <a:latin typeface="宋体"/>
                <a:ea typeface="Times New Roman"/>
                <a:cs typeface="Courier New"/>
              </a:rPr>
              <a:t>	</a:t>
            </a:r>
            <a:r>
              <a:rPr lang="en-US" altLang="zh-CN" sz="2800" b="1" kern="100" dirty="0" smtClean="0">
                <a:ea typeface="Times New Roman"/>
              </a:rPr>
              <a:t>	B</a:t>
            </a:r>
            <a:r>
              <a:rPr lang="zh-CN" altLang="zh-CN" sz="2800" b="1" kern="100" dirty="0">
                <a:ea typeface="方正细黑一_GBK"/>
              </a:rPr>
              <a:t>．国际化</a:t>
            </a:r>
            <a:endParaRPr lang="zh-CN" altLang="zh-CN" sz="1050" kern="100" dirty="0"/>
          </a:p>
          <a:p>
            <a:pPr indent="713740" algn="just">
              <a:spcAft>
                <a:spcPts val="0"/>
              </a:spcAft>
              <a:tabLst>
                <a:tab pos="2430780" algn="l"/>
              </a:tabLst>
            </a:pPr>
            <a:r>
              <a:rPr lang="en-US" altLang="zh-CN" sz="2800" b="1" kern="100" dirty="0">
                <a:ea typeface="方正细黑一_GBK"/>
              </a:rPr>
              <a:t>C</a:t>
            </a:r>
            <a:r>
              <a:rPr lang="zh-CN" altLang="zh-CN" sz="2800" b="1" kern="100" dirty="0">
                <a:ea typeface="方正细黑一_GBK"/>
              </a:rPr>
              <a:t>．信息化</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．多极化</a:t>
            </a:r>
            <a:endParaRPr lang="zh-CN" altLang="zh-CN" sz="1050" kern="100" dirty="0"/>
          </a:p>
          <a:p>
            <a:pPr indent="713740" algn="just">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zh-CN" altLang="zh-CN" sz="2800" b="1" kern="100" dirty="0" smtClean="0">
                <a:solidFill>
                  <a:srgbClr val="FF0000"/>
                </a:solidFill>
                <a:latin typeface="Times New Roman"/>
                <a:ea typeface="方正细黑一_GBK"/>
                <a:cs typeface="Times New Roman"/>
              </a:rPr>
              <a:t>：</a:t>
            </a:r>
            <a:r>
              <a:rPr lang="en-US" altLang="zh-CN" sz="2800" b="1" kern="100" dirty="0" smtClean="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latin typeface="Times New Roman"/>
              <a:ea typeface="方正细黑一_GBK"/>
              <a:cs typeface="Times New Roman"/>
            </a:endParaRPr>
          </a:p>
          <a:p>
            <a:pPr indent="713740" algn="just">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据材料可知，虽然美国自认为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最有能力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，但是欧盟、俄罗斯、日本、中国和广大发展中国家都是重要的力量，由此可知，世界格局的趋势是多极化，故选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797" y="188550"/>
            <a:ext cx="11176618" cy="6480900"/>
          </a:xfrm>
        </p:spPr>
        <p:txBody>
          <a:bodyPr>
            <a:noAutofit/>
          </a:bodyPr>
          <a:lstStyle/>
          <a:p>
            <a:pPr indent="0" algn="just">
              <a:lnSpc>
                <a:spcPct val="140000"/>
              </a:lnSpc>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走向一体的经济交流</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经济全球化和区域集团化及其影响</a:t>
            </a:r>
            <a:endParaRPr lang="zh-CN" altLang="zh-CN" sz="2800" kern="100" dirty="0">
              <a:latin typeface="宋体"/>
              <a:cs typeface="Courier New"/>
            </a:endParaRPr>
          </a:p>
          <a:p>
            <a:pPr indent="713740" algn="ctr">
              <a:lnSpc>
                <a:spcPct val="140000"/>
              </a:lnSpc>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经济全球化及其推动力</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整个</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的发展从许多方面强化了全球化的进程。例如，飞机和无线电加快了交通、通信的速度。国际机构，比如说与国联和后来的联合国相联系的国际机构，它们跨过国境，共同致力于健康或劳动标准问题。我们必须把全球化看作是一个渐进的过程，是经过相当长的时间跨度逐渐发展而来的。</a:t>
            </a:r>
            <a:endParaRPr lang="zh-CN" altLang="zh-CN" sz="2800" kern="100" dirty="0">
              <a:latin typeface="宋体"/>
              <a:cs typeface="Courier New"/>
            </a:endParaRPr>
          </a:p>
          <a:p>
            <a:pPr indent="713740" algn="r">
              <a:lnSpc>
                <a:spcPct val="14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摘编自迈克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亚达斯、彼得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斯蒂恩等</a:t>
            </a:r>
            <a:endParaRPr lang="zh-CN" altLang="zh-CN" sz="2800" kern="100" dirty="0">
              <a:latin typeface="宋体"/>
              <a:cs typeface="Courier New"/>
            </a:endParaRPr>
          </a:p>
          <a:p>
            <a:pPr indent="713740" algn="r">
              <a:lnSpc>
                <a:spcPct val="140000"/>
              </a:lnSpc>
              <a:tabLst>
                <a:tab pos="2430780" algn="l"/>
              </a:tabLst>
            </a:pPr>
            <a:r>
              <a:rPr lang="zh-CN" altLang="zh-CN" sz="2800" b="1" kern="100" dirty="0">
                <a:latin typeface="Times New Roman"/>
                <a:ea typeface="方正细黑一_GBK"/>
                <a:cs typeface="Times New Roman"/>
              </a:rPr>
              <a:t>《喧嚣时代：</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世纪全球史</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04580"/>
            <a:ext cx="10975658" cy="6120850"/>
          </a:xfrm>
        </p:spPr>
        <p:txBody>
          <a:bodyPr>
            <a:norm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二战后初期，美国在世界推行由其倡导并控制的自由贸易和投资政策，经济全球化浪潮逐渐形成。</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经济全球化得到了加速发展。发达国家推行的不同类型的市场经济模式，随着世界经济发展和形势变化，正在进行调整和改革，并不断加以完善；发展中国家，特别是经济转轨国家，也先后从计划经济体制向市场经济体制转化。信息技术日新月异，缩小了经济活动的时间和空间距离，加速了经济信息在全球范围内的传递。</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东西方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由对抗走向对话，为全球经济发展与合作奠定了新的基础。</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摘编自程建华《当代资本主义经济</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97683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全球化是一个渐进的过程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，根据材料一、二并结合所学知识，可以将</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世纪的经济全球化划分为几个时期？分析影响</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年代以来经济全球化加速的主要因素。</a:t>
            </a:r>
            <a:endParaRPr lang="zh-CN" altLang="zh-CN" sz="105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时期：</a:t>
            </a:r>
            <a:r>
              <a:rPr lang="zh-CN" altLang="zh-CN" sz="2800" b="1" kern="100" dirty="0">
                <a:latin typeface="宋体"/>
                <a:cs typeface="宋体"/>
              </a:rPr>
              <a:t>①</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世纪初至第二次世界大战前；</a:t>
            </a:r>
            <a:r>
              <a:rPr lang="zh-CN" altLang="zh-CN" sz="2800" b="1" kern="100" dirty="0">
                <a:latin typeface="宋体"/>
                <a:cs typeface="宋体"/>
              </a:rPr>
              <a:t>②</a:t>
            </a:r>
            <a:r>
              <a:rPr lang="zh-CN" altLang="zh-CN" sz="2800" b="1" kern="100" dirty="0">
                <a:latin typeface="Times New Roman"/>
                <a:ea typeface="方正细黑一_GBK"/>
                <a:cs typeface="Times New Roman"/>
              </a:rPr>
              <a:t>二战后至</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年代前；</a:t>
            </a:r>
            <a:r>
              <a:rPr lang="zh-CN" altLang="zh-CN" sz="2800" b="1" kern="100" dirty="0">
                <a:latin typeface="宋体"/>
                <a:cs typeface="宋体"/>
              </a:rPr>
              <a:t>③</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a:t>
            </a:r>
            <a:endParaRPr lang="zh-CN" altLang="zh-CN" sz="105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因素：发达国家市场经济模式的调整、改革和完善；市场经济体制为更多的国家所接受；信息技术革命的推动；冷战对峙结束，国际局势趋向缓和</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12085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经济全球化与区域集团化的关系</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第二次世界大战后，世界经济发展有两个主要趋势：经济全球化和经济区域集团化。二者之间既有联系又有区别，在发展中相互促进，又相互制约，共同形成对世界经济、政治及国际关系的影响。经济全球化在各地区之间发展不平衡，从而产生了经济区域集团化的趋势。经济区域集团化是世界经济全球化在当前条件下的具体表现，对经济全球化有促进和阻碍的双重作用。</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林毅</a:t>
            </a:r>
            <a:r>
              <a:rPr lang="zh-CN" altLang="zh-CN" sz="2800" b="1" kern="100" dirty="0" smtClean="0">
                <a:latin typeface="Times New Roman"/>
                <a:ea typeface="方正细黑一_GBK"/>
                <a:cs typeface="Times New Roman"/>
              </a:rPr>
              <a:t>夫</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1"/>
            <a:ext cx="10975658" cy="482461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经济全球化的影响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在平坦的世界里，一个国家会比在传统球形世界中更快地失去在某个领域中的比较优势。比如，中国和印度现在可以在很多领域中与西方发达国家竞争，而这些领域在过去曾被发达国家垄断。</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摘编自托马斯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弗里德曼《世界是平的》</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246123"/>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针对经济全球化问题，美国前总统克林顿曾说：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如果由于害怕全球化的破坏而希望挡回全球化的力量，我认为是不可取的。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古巴领导人卡斯特罗则认为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由于不公正的国际经济秩序，经济全球化并没有使广大发展中国家从中受益，反而造成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富国愈富，穷国愈穷</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摘编自哈拉尔特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舒曼等《全球化陷阱</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764630"/>
            <a:ext cx="10528528" cy="5688790"/>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经济全球化有利于资源和生产要素在全球的合理配置，有利于资本和产品全球性流动，有利于科技全球性扩张，有利于促进不发达地区经济的发展。但它对每个国家来说是一柄双刃剑，既是机遇，也是挑战，特别是经济实力薄弱和科学技术比较落后的发展中国家，面对全球性的激烈竞争，所遇到的风险、挑战将更加严峻。同时，各国经济彼此依存，利益交融，世界经济发展面临的风险和不确定性增加</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400749"/>
          </a:xfrm>
        </p:spPr>
        <p:txBody>
          <a:bodyPr>
            <a:normAutofit/>
          </a:bodyPr>
          <a:lstStyle/>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当今世界经济全球化的特点</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solidFill>
                  <a:srgbClr val="C0504D"/>
                </a:solidFill>
                <a:latin typeface="Times New Roman"/>
                <a:ea typeface="方正细黑一_GBK"/>
                <a:cs typeface="Times New Roman"/>
              </a:rPr>
              <a:t>贸易自由化</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随着全球货物贸易、服务贸易、技术贸易的加速发展，经济全球化促进了世界多边贸易体制的形成，从而加快了国际贸易的增长速度，促进了全球贸易自由化的发展。</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26487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生产国际化</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以互联网为标志的科技革命，从时间和空间上缩小了各国之间的距离，促使世界贸易结构发生巨大变化，促使生产要素跨国流动，它也为全球化生产准备了条件。</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solidFill>
                  <a:srgbClr val="C0504D"/>
                </a:solidFill>
                <a:latin typeface="Times New Roman"/>
                <a:ea typeface="方正细黑一_GBK"/>
                <a:cs typeface="Times New Roman"/>
              </a:rPr>
              <a:t>资本全球化</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世界性的金融机构网络形成，大量的金融业务跨国界进行，跨国贷款、跨国证券发行和跨国并购体系已经形成。各国相继放松金融管制，推进金融自由化，加快了金融业的整合</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692620"/>
            <a:ext cx="10384508" cy="597683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(4)</a:t>
            </a:r>
            <a:r>
              <a:rPr lang="zh-CN" altLang="zh-CN" sz="2800" b="1" kern="100" dirty="0">
                <a:solidFill>
                  <a:srgbClr val="C0504D"/>
                </a:solidFill>
                <a:latin typeface="Times New Roman"/>
                <a:ea typeface="方正细黑一_GBK"/>
                <a:cs typeface="Times New Roman"/>
              </a:rPr>
              <a:t>市场经济体制全球化</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当今世界除个别国家外，都在为建立和完善市场经济体制而努力，这为经济全球化提供了统一的经济体制基础。</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(5)</a:t>
            </a:r>
            <a:r>
              <a:rPr lang="zh-CN" altLang="zh-CN" sz="2800" b="1" kern="100" dirty="0">
                <a:solidFill>
                  <a:srgbClr val="C0504D"/>
                </a:solidFill>
                <a:latin typeface="Times New Roman"/>
                <a:ea typeface="方正细黑一_GBK"/>
                <a:cs typeface="Times New Roman"/>
              </a:rPr>
              <a:t>各国商法体系的国际化</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经济全球化的产生得益于两大法系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大陆法系和英美法系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的趋同发展，而经济全球化的发展反过来又促进了世界各国商法体系的国际化</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620610"/>
            <a:ext cx="10456518" cy="561678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(6)</a:t>
            </a:r>
            <a:r>
              <a:rPr lang="zh-CN" altLang="zh-CN" sz="2800" b="1" kern="100" dirty="0">
                <a:solidFill>
                  <a:srgbClr val="C0504D"/>
                </a:solidFill>
                <a:latin typeface="Times New Roman"/>
                <a:ea typeface="方正细黑一_GBK"/>
                <a:cs typeface="Times New Roman"/>
              </a:rPr>
              <a:t>科技全球化</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以信息技术产业为典型代表，各国的技术标准越来越趋向一致，跨国公司巨头通过垄断技术标准，控制了行业的发展，获取了大量的超额利润。</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(7)</a:t>
            </a:r>
            <a:r>
              <a:rPr lang="zh-CN" altLang="zh-CN" sz="2800" b="1" kern="100" dirty="0">
                <a:solidFill>
                  <a:srgbClr val="C0504D"/>
                </a:solidFill>
                <a:latin typeface="Times New Roman"/>
                <a:ea typeface="方正细黑一_GBK"/>
                <a:cs typeface="Times New Roman"/>
              </a:rPr>
              <a:t>发达国家为主导</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当今经济全球化是发达国家主导的，是资本在全球范围内新一轮的扩张。</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89"/>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．有学者提出：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如果</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世纪的全球化最终导致了分散，那么</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世纪后期则更像是一个融合的故事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如果说</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世纪的技术是强大的分裂者</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由于工业集中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世纪后期的技术就是伟大的统一者</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由于全球供应链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。这一变化的主要推动力</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．世界市场的扩大</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smtClean="0">
                <a:ea typeface="Times New Roman"/>
              </a:rPr>
              <a:t>	B</a:t>
            </a:r>
            <a:r>
              <a:rPr lang="zh-CN" altLang="zh-CN" sz="2800" b="1" kern="100" dirty="0">
                <a:ea typeface="方正细黑一_GBK"/>
              </a:rPr>
              <a:t>．科学技术的进步</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．冷战格局的结束</a:t>
            </a:r>
            <a:r>
              <a:rPr lang="zh-CN" altLang="zh-CN" sz="2800" b="1" kern="100" dirty="0">
                <a:ea typeface="Times New Roman"/>
              </a:rPr>
              <a:t> </a:t>
            </a:r>
            <a:r>
              <a:rPr lang="en-US" altLang="zh-CN" sz="2800" b="1" kern="100" dirty="0">
                <a:ea typeface="Times New Roman"/>
              </a:rPr>
              <a:t>	</a:t>
            </a:r>
            <a:r>
              <a:rPr lang="en-US" altLang="zh-CN" sz="2800" b="1" kern="100" dirty="0" smtClean="0">
                <a:ea typeface="Times New Roman"/>
              </a:rPr>
              <a:t>	D</a:t>
            </a:r>
            <a:r>
              <a:rPr lang="zh-CN" altLang="zh-CN" sz="2800" b="1" kern="100" dirty="0">
                <a:ea typeface="方正细黑一_GBK"/>
              </a:rPr>
              <a:t>．多边主义的发展</a:t>
            </a:r>
            <a:endParaRPr lang="zh-CN" altLang="zh-CN" sz="1050" kern="100" dirty="0"/>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25672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当下经济全球化发展过程中的重要环节在于全球供应链，全球供应链亦称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全球网络供应链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。供应链的成员遍布全球，生产资料的获得、产品生产的组织、货物的流动和销售、信息的获取都是在全球范围内进行和实现的供应链，主要依靠现代网络信息技术作为支撑，这一切均与科技革命息息相关，故选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640889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有学者认为，传统民族国家的经济主权主要是一国政府拥有在对外经济活动中的自主决策权，但是全球化进程对经济主权的冲击是广泛而深刻的。例如，根据世贸组织规则，成员方不得随意制订关税政策，其结果必然导致由国家主权原则得出的国内独立权受到侵蚀。这表</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．国际经济新秩序亟需重构</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．经济全球化存在主权让渡的博弈</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．现有国际规则面临着挑战</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．全球化进程会导致民族国家消</a:t>
            </a:r>
            <a:r>
              <a:rPr lang="zh-CN" altLang="zh-CN" sz="2800" b="1" kern="100" dirty="0" smtClean="0">
                <a:latin typeface="Times New Roman"/>
                <a:ea typeface="方正细黑一_GBK"/>
                <a:cs typeface="Times New Roman"/>
              </a:rPr>
              <a:t>亡</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688789"/>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全球化进程对经济主权的冲击是广泛而深刻的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成员方不得随意制订关税政策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可知，经济全球化的发展对经济主权有一定冲击，故选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项；材料主旨是经济全球化中的主权问题，体现的是经济全球化的弊端，不能扩大到国际经济秩序问题，排除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项；世界贸易组织的规则侵蚀了国家主权，而非国际规则面临着挑战，排除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项；材料强调的是经济全球化对经济主权的冲击，经济主权的让渡不可能导致国家的消亡，排除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264870"/>
          </a:xfrm>
        </p:spPr>
        <p:txBody>
          <a:bodyPr>
            <a:no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有学者指出，发展中国家在解决全球性问题的时候往往会面临两难的境地。一方面，为了促进自身经济的进步，发展中国家需要引进一些发达国家抛弃的环境污染严重的产业；另一方面，发达国家对于环境要求的标准日渐提高，阻碍和制约了发展中国家的有关企业的成长。据此可知，发展中国</a:t>
            </a:r>
            <a:r>
              <a:rPr lang="zh-CN" altLang="zh-CN" sz="2800" b="1" kern="100" dirty="0" smtClean="0">
                <a:latin typeface="Times New Roman"/>
                <a:ea typeface="方正细黑一_GBK"/>
                <a:cs typeface="Times New Roman"/>
              </a:rPr>
              <a:t>家</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．需采用多边贸易来实现经济利益的提升</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．在经济全球化下机遇与挑战并存</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．只有融入世界经济才能推动自身的发展</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．要加强彼此间的合作以实现共</a:t>
            </a:r>
            <a:r>
              <a:rPr lang="zh-CN" altLang="zh-CN" sz="2800" b="1" kern="100" dirty="0" smtClean="0">
                <a:latin typeface="Times New Roman"/>
                <a:ea typeface="方正细黑一_GBK"/>
                <a:cs typeface="Times New Roman"/>
              </a:rPr>
              <a:t>赢</a:t>
            </a:r>
            <a:endParaRPr lang="zh-CN" altLang="zh-CN" sz="280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31813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材料可知，经济全球化之下发展中国家机遇与挑战并存，故选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项；材料主旨是经济全球化对发展中国家的影响，没有涉及多边贸易，排除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项；融入世界经济能推动自身发展，但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只有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表述太过绝对，排除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项；材料主旨是经济全球化中发展中国家与发达国家的关系，而非发展中国家间的合作，排除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90482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．罗荣渠在《现代化新论》中指出：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经济的全球化必将增进不同文化特性中的共同性，因此</a:t>
            </a:r>
            <a:r>
              <a:rPr lang="en-US" altLang="zh-CN" sz="2800" b="1" kern="100" dirty="0">
                <a:latin typeface="Times New Roman"/>
                <a:ea typeface="方正细黑一_GBK"/>
                <a:cs typeface="Courier New"/>
              </a:rPr>
              <a:t>21</a:t>
            </a:r>
            <a:r>
              <a:rPr lang="zh-CN" altLang="zh-CN" sz="2800" b="1" kern="100" dirty="0">
                <a:latin typeface="Times New Roman"/>
                <a:ea typeface="方正细黑一_GBK"/>
                <a:cs typeface="Times New Roman"/>
              </a:rPr>
              <a:t>世纪不会是东方文明的复兴，而将是东方文明与西方文明重新整合的世纪。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这一看</a:t>
            </a:r>
            <a:r>
              <a:rPr lang="zh-CN" altLang="zh-CN" sz="2800" b="1" kern="100" dirty="0" smtClean="0">
                <a:latin typeface="Times New Roman"/>
                <a:ea typeface="方正细黑一_GBK"/>
                <a:cs typeface="Times New Roman"/>
              </a:rPr>
              <a:t>法</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．强调全球化下文化的趋同发展</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．认为经济全球化推动东西方文明交融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．正确揭示了经济全球化的本质</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．呼吁重构当代国际政治经济新秩序</a:t>
            </a:r>
            <a:endParaRPr lang="zh-CN" altLang="zh-CN" sz="1050" kern="100" dirty="0">
              <a:effectLst/>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68878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经济的全球化必将增进不同文化特性中的共同性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而将是东方文明与西方文明重新整合的世纪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表明，罗荣渠认为经济全球化增进了不同文化的共同性，推动了东西方文明交融，故选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项；经济全球化推动东西方文明交融，并非文化趋同，排除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项；经济全球化的实质是资本在世界范围内的扩张，排除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项；材料没有涉及国际政治经济新秩序的信息，排除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effectLst/>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548600"/>
            <a:ext cx="10672548" cy="583281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发达国家的产业转移不再局限在劳动密集型、资本密集型、技术密集型的梯度性转移，而且将产业链两端即研发、制造、销售、服务等价值链各个增值环节进行转移。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这反映</a:t>
            </a:r>
            <a:r>
              <a:rPr lang="zh-CN" altLang="zh-CN" sz="2800" b="1" kern="100" dirty="0" smtClean="0">
                <a:latin typeface="Times New Roman"/>
                <a:ea typeface="方正细黑一_GBK"/>
                <a:cs typeface="Times New Roman"/>
              </a:rPr>
              <a:t>了</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．经济全球化向纵深发展</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．国际政治经济新秩序逐步建立</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．各国发展利益均衡分配</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．贸易数量与实际所获利益一致</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en-US" altLang="zh-CN" sz="2800" b="1" kern="100" dirty="0" smtClean="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年代以来，由于知识经济和信息时代的到来，发达国家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将产业链两端即研发、制造、销售、服务等价值链各个增值环节进行转移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，形成国际产业转移浪潮，反映经济全球化向纵深发展，故选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项；国际政治经济新秩序还没有建立，排除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项；经济全球化造成利益失衡，发达国家是最大受益者，对发展中国家，有利有弊，排除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项材料信息无法体现，排除。</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51377"/>
            <a:ext cx="10975658" cy="4525963"/>
          </a:xfrm>
        </p:spPr>
        <p:txBody>
          <a:bodyPr>
            <a:normAutofit/>
          </a:bodyPr>
          <a:lstStyle/>
          <a:p>
            <a:endParaRPr lang="en-US" altLang="zh-CN" sz="2800" dirty="0" smtClean="0"/>
          </a:p>
          <a:p>
            <a:endParaRPr lang="zh-CN" altLang="en-US" sz="2800" dirty="0"/>
          </a:p>
        </p:txBody>
      </p:sp>
      <p:pic>
        <p:nvPicPr>
          <p:cNvPr id="14338"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38407" y="836700"/>
            <a:ext cx="5760802" cy="82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832455" y="1988860"/>
            <a:ext cx="251082" cy="91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156471" y="198886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837083" y="3819995"/>
            <a:ext cx="10441450" cy="977255"/>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经济全球化使各国</a:t>
            </a:r>
            <a:r>
              <a:rPr lang="zh-CN" altLang="zh-CN" sz="2500" b="1" u="wavy" kern="100" dirty="0">
                <a:latin typeface="Times New Roman"/>
                <a:ea typeface="方正细黑一_GBK"/>
                <a:cs typeface="Times New Roman"/>
              </a:rPr>
              <a:t>经济相互依存度</a:t>
            </a:r>
            <a:r>
              <a:rPr lang="zh-CN" altLang="zh-CN" sz="2500" b="1" kern="100" dirty="0">
                <a:latin typeface="Times New Roman"/>
                <a:ea typeface="方正细黑一_GBK"/>
                <a:cs typeface="Times New Roman"/>
              </a:rPr>
              <a:t>剧增，</a:t>
            </a:r>
            <a:r>
              <a:rPr lang="zh-CN" altLang="zh-CN" sz="2500" b="1" u="wavy" kern="100" dirty="0">
                <a:latin typeface="Times New Roman"/>
                <a:ea typeface="方正细黑一_GBK"/>
                <a:cs typeface="Times New Roman"/>
              </a:rPr>
              <a:t>人类社会的交往与联系</a:t>
            </a:r>
            <a:r>
              <a:rPr lang="zh-CN" altLang="zh-CN" sz="2500" b="1" kern="100" dirty="0">
                <a:latin typeface="Times New Roman"/>
                <a:ea typeface="方正细黑一_GBK"/>
                <a:cs typeface="Times New Roman"/>
              </a:rPr>
              <a:t>也发展到了前所未有的高度。</a:t>
            </a:r>
            <a:endParaRPr lang="zh-CN" altLang="zh-CN" sz="1050" kern="100" dirty="0">
              <a:effectLst/>
              <a:latin typeface="宋体"/>
              <a:cs typeface="Courier New"/>
            </a:endParaRPr>
          </a:p>
        </p:txBody>
      </p:sp>
      <p:pic>
        <p:nvPicPr>
          <p:cNvPr id="7"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949" y="3241483"/>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840712" y="3141020"/>
            <a:ext cx="2452851" cy="519694"/>
          </a:xfrm>
          <a:prstGeom prst="rect">
            <a:avLst/>
          </a:prstGeom>
        </p:spPr>
        <p:txBody>
          <a:bodyPr wrap="none">
            <a:spAutoFit/>
          </a:bodyPr>
          <a:lstStyle/>
          <a:p>
            <a:pPr lvl="0" algn="just">
              <a:lnSpc>
                <a:spcPct val="120000"/>
              </a:lnSpc>
              <a:tabLst>
                <a:tab pos="2430780" algn="l"/>
              </a:tabLst>
            </a:pPr>
            <a:r>
              <a:rPr lang="en-US" altLang="zh-CN" sz="2500" b="1" kern="100" dirty="0">
                <a:latin typeface="Times New Roman"/>
                <a:ea typeface="方正细黑一_GBK"/>
              </a:rPr>
              <a:t>P137“</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en-US" altLang="zh-CN" sz="2500" b="1" kern="100" dirty="0">
              <a:solidFill>
                <a:prstClr val="black"/>
              </a:solidFill>
              <a:latin typeface="Times New Roman"/>
              <a:ea typeface="方正细黑一_GBK"/>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976830"/>
          </a:xfrm>
        </p:spPr>
        <p:txBody>
          <a:bodyPr>
            <a:normAutofit/>
          </a:bodyPr>
          <a:lstStyle/>
          <a:p>
            <a:pPr indent="713740" algn="jus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．当前，跨国公司控制了全世界生产的约</a:t>
            </a:r>
            <a:r>
              <a:rPr lang="en-US" altLang="zh-CN" sz="2800" b="1" kern="100" dirty="0">
                <a:latin typeface="Times New Roman"/>
                <a:ea typeface="方正细黑一_GBK"/>
                <a:cs typeface="Courier New"/>
              </a:rPr>
              <a:t>40%</a:t>
            </a:r>
            <a:r>
              <a:rPr lang="zh-CN" altLang="zh-CN" sz="2800" b="1" kern="100" dirty="0">
                <a:latin typeface="Times New Roman"/>
                <a:ea typeface="方正细黑一_GBK"/>
                <a:cs typeface="Times New Roman"/>
              </a:rPr>
              <a:t>，贸易的</a:t>
            </a:r>
            <a:r>
              <a:rPr lang="en-US" altLang="zh-CN" sz="2800" b="1" kern="100" dirty="0">
                <a:latin typeface="Times New Roman"/>
                <a:ea typeface="方正细黑一_GBK"/>
                <a:cs typeface="Courier New"/>
              </a:rPr>
              <a:t>50%—60%</a:t>
            </a:r>
            <a:r>
              <a:rPr lang="zh-CN" altLang="zh-CN" sz="2800" b="1" kern="100" dirty="0">
                <a:latin typeface="Times New Roman"/>
                <a:ea typeface="方正细黑一_GBK"/>
                <a:cs typeface="Times New Roman"/>
              </a:rPr>
              <a:t>。美国《财富杂志》公布的世界</a:t>
            </a:r>
            <a:r>
              <a:rPr lang="en-US" altLang="zh-CN" sz="2800" b="1" kern="100" dirty="0">
                <a:latin typeface="Times New Roman"/>
                <a:ea typeface="方正细黑一_GBK"/>
                <a:cs typeface="Courier New"/>
              </a:rPr>
              <a:t>500</a:t>
            </a:r>
            <a:r>
              <a:rPr lang="zh-CN" altLang="zh-CN" sz="2800" b="1" kern="100" dirty="0">
                <a:latin typeface="Times New Roman"/>
                <a:ea typeface="方正细黑一_GBK"/>
                <a:cs typeface="Times New Roman"/>
              </a:rPr>
              <a:t>家最大跨国公司中，美国和日本占</a:t>
            </a:r>
            <a:r>
              <a:rPr lang="en-US" altLang="zh-CN" sz="2800" b="1" kern="100" dirty="0">
                <a:latin typeface="Times New Roman"/>
                <a:ea typeface="方正细黑一_GBK"/>
                <a:cs typeface="Courier New"/>
              </a:rPr>
              <a:t>300</a:t>
            </a:r>
            <a:r>
              <a:rPr lang="zh-CN" altLang="zh-CN" sz="2800" b="1" kern="100" dirty="0">
                <a:latin typeface="Times New Roman"/>
                <a:ea typeface="方正细黑一_GBK"/>
                <a:cs typeface="Times New Roman"/>
              </a:rPr>
              <a:t>多家，英国、法国、德国各有</a:t>
            </a:r>
            <a:r>
              <a:rPr lang="en-US" altLang="zh-CN" sz="2800" b="1" kern="100" dirty="0">
                <a:latin typeface="Times New Roman"/>
                <a:ea typeface="方正细黑一_GBK"/>
                <a:cs typeface="Courier New"/>
              </a:rPr>
              <a:t>30—40</a:t>
            </a:r>
            <a:r>
              <a:rPr lang="zh-CN" altLang="zh-CN" sz="2800" b="1" kern="100" dirty="0">
                <a:latin typeface="Times New Roman"/>
                <a:ea typeface="方正细黑一_GBK"/>
                <a:cs typeface="Times New Roman"/>
              </a:rPr>
              <a:t>家。这一现象说明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．科学技术是经济全球化的核心推动力</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．发达国家在经济全球化中占主导地位</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．经济全球化是生产力发展的客观结果</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．加剧了发展中国家与发达国家的矛</a:t>
            </a:r>
            <a:r>
              <a:rPr lang="zh-CN" altLang="zh-CN" sz="2800" b="1" kern="100" dirty="0" smtClean="0">
                <a:latin typeface="Times New Roman"/>
                <a:ea typeface="方正细黑一_GBK"/>
                <a:cs typeface="Times New Roman"/>
              </a:rPr>
              <a:t>盾</a:t>
            </a:r>
            <a:endParaRPr lang="zh-CN" altLang="zh-CN" sz="1050" kern="100" dirty="0">
              <a:latin typeface="宋体"/>
              <a:cs typeface="Courier New"/>
            </a:endParaRPr>
          </a:p>
        </p:txBody>
      </p:sp>
    </p:spTree>
    <p:extLst>
      <p:ext uri="{BB962C8B-B14F-4D97-AF65-F5344CB8AC3E}">
        <p14:creationId xmlns:p14="http://schemas.microsoft.com/office/powerpoint/2010/main" val="4276082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美国和日本占</a:t>
            </a:r>
            <a:r>
              <a:rPr lang="en-US" altLang="zh-CN" sz="2800" b="1" kern="100" dirty="0">
                <a:latin typeface="Times New Roman"/>
                <a:ea typeface="方正细黑一_GBK"/>
                <a:cs typeface="Courier New"/>
              </a:rPr>
              <a:t>300</a:t>
            </a:r>
            <a:r>
              <a:rPr lang="zh-CN" altLang="zh-CN" sz="2800" b="1" kern="100" dirty="0">
                <a:latin typeface="Times New Roman"/>
                <a:ea typeface="方正细黑一_GBK"/>
                <a:cs typeface="Times New Roman"/>
              </a:rPr>
              <a:t>多家，英国、法国、德国各有</a:t>
            </a:r>
            <a:r>
              <a:rPr lang="en-US" altLang="zh-CN" sz="2800" b="1" kern="100" dirty="0">
                <a:latin typeface="Times New Roman"/>
                <a:ea typeface="方正细黑一_GBK"/>
                <a:cs typeface="Courier New"/>
              </a:rPr>
              <a:t>30—40</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，可知世界大多数跨国公司来自于欧美和日本等少数发达国家，说明发达国家在经济全球化中占据主导地位，故选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760800"/>
          </a:xfrm>
        </p:spPr>
        <p:txBody>
          <a:bodyPr>
            <a:noAutofit/>
          </a:bodyPr>
          <a:lstStyle/>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2021</a:t>
            </a:r>
            <a:r>
              <a:rPr lang="zh-CN" altLang="zh-CN" sz="2800" b="1" kern="100" dirty="0">
                <a:latin typeface="Times New Roman"/>
                <a:ea typeface="方正细黑一_GBK"/>
                <a:cs typeface="Times New Roman"/>
              </a:rPr>
              <a:t>年金砖国家治国理政研讨会于</a:t>
            </a:r>
            <a:r>
              <a:rPr lang="en-US" altLang="zh-CN" sz="2800" b="1" kern="100" dirty="0">
                <a:latin typeface="Times New Roman"/>
                <a:ea typeface="方正细黑一_GBK"/>
                <a:cs typeface="Courier New"/>
              </a:rPr>
              <a:t>11</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至</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日在北京举办，会议回顾了金砖国家推动落实世界银行和国际货币基金体系的投票权和份额改革，还深入参与国际贸易、投资、气候变化、税收、金融监管等领域的国际标准和准则的制定。材料意在说明金砖国</a:t>
            </a:r>
            <a:r>
              <a:rPr lang="zh-CN" altLang="zh-CN" sz="2800" b="1" kern="100" dirty="0" smtClean="0">
                <a:latin typeface="Times New Roman"/>
                <a:ea typeface="方正细黑一_GBK"/>
                <a:cs typeface="Times New Roman"/>
              </a:rPr>
              <a:t>家</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．顺应了经济全球化趋势</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．已成为多极化世界的重要成员</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．承认世界文化的多元化</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．积极推动全球治理体系的变</a:t>
            </a:r>
            <a:r>
              <a:rPr lang="zh-CN" altLang="zh-CN" sz="2800" b="1" kern="100" dirty="0" smtClean="0">
                <a:latin typeface="Times New Roman"/>
                <a:ea typeface="方正细黑一_GBK"/>
                <a:cs typeface="Times New Roman"/>
              </a:rPr>
              <a:t>革</a:t>
            </a:r>
            <a:endParaRPr lang="zh-CN" altLang="zh-CN" sz="2800" kern="100" dirty="0">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还深入参与国际贸易、投资、气候变化、税收、金融监管等领域的国际标准和准则的制定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可知，金砖国家在积极推进全球事务，致力于世界的协调发展，表明金砖国家在积极推动全球治理体系的变革，故选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25617" y="631217"/>
            <a:ext cx="10975658" cy="4525963"/>
          </a:xfrm>
        </p:spPr>
        <p:txBody>
          <a:bodyPr>
            <a:normAutofit/>
          </a:bodyPr>
          <a:lstStyle/>
          <a:p>
            <a:endParaRPr lang="en-US" altLang="zh-CN" sz="2800" dirty="0" smtClean="0"/>
          </a:p>
          <a:p>
            <a:endParaRPr lang="zh-CN" altLang="en-US" sz="2800" dirty="0"/>
          </a:p>
        </p:txBody>
      </p:sp>
      <p:sp>
        <p:nvSpPr>
          <p:cNvPr id="3" name="矩形 2"/>
          <p:cNvSpPr/>
          <p:nvPr/>
        </p:nvSpPr>
        <p:spPr>
          <a:xfrm>
            <a:off x="752941" y="867525"/>
            <a:ext cx="10441450" cy="977255"/>
          </a:xfrm>
          <a:prstGeom prst="rect">
            <a:avLst/>
          </a:prstGeom>
        </p:spPr>
        <p:txBody>
          <a:bodyPr wrap="square">
            <a:spAutoFit/>
          </a:bodyPr>
          <a:lstStyle/>
          <a:p>
            <a:pPr indent="637540" algn="just">
              <a:lnSpc>
                <a:spcPct val="120000"/>
              </a:lnSpc>
              <a:spcAft>
                <a:spcPts val="0"/>
              </a:spcAft>
              <a:tabLst>
                <a:tab pos="2430780" algn="l"/>
              </a:tabLst>
            </a:pPr>
            <a:r>
              <a:rPr lang="zh-CN" altLang="zh-CN" sz="2500" b="1" u="wavy" kern="100" dirty="0">
                <a:latin typeface="Times New Roman"/>
                <a:ea typeface="方正细黑一_GBK"/>
                <a:cs typeface="Times New Roman"/>
              </a:rPr>
              <a:t>社会信息化</a:t>
            </a:r>
            <a:r>
              <a:rPr lang="zh-CN" altLang="zh-CN" sz="2500" b="1" kern="100" dirty="0">
                <a:latin typeface="Times New Roman"/>
                <a:ea typeface="方正细黑一_GBK"/>
                <a:cs typeface="Times New Roman"/>
              </a:rPr>
              <a:t>使世界各国更加相互依存、相互影响。</a:t>
            </a:r>
            <a:r>
              <a:rPr lang="zh-CN" altLang="zh-CN" sz="2500" b="1" u="wavy" kern="100" dirty="0">
                <a:latin typeface="Times New Roman"/>
                <a:ea typeface="方正细黑一_GBK"/>
                <a:cs typeface="Times New Roman"/>
              </a:rPr>
              <a:t>文化多样性</a:t>
            </a:r>
            <a:r>
              <a:rPr lang="zh-CN" altLang="zh-CN" sz="2500" b="1" kern="100" dirty="0">
                <a:latin typeface="Times New Roman"/>
                <a:ea typeface="方正细黑一_GBK"/>
                <a:cs typeface="Times New Roman"/>
              </a:rPr>
              <a:t>是人类文明进步的重要动力之一。</a:t>
            </a:r>
            <a:endParaRPr lang="zh-CN" altLang="zh-CN" sz="1050" kern="100" dirty="0">
              <a:effectLst/>
              <a:latin typeface="宋体"/>
              <a:cs typeface="Courier New"/>
            </a:endParaRPr>
          </a:p>
        </p:txBody>
      </p:sp>
      <p:pic>
        <p:nvPicPr>
          <p:cNvPr id="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07" y="289013"/>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756570" y="188550"/>
            <a:ext cx="2452851" cy="519694"/>
          </a:xfrm>
          <a:prstGeom prst="rect">
            <a:avLst/>
          </a:prstGeom>
        </p:spPr>
        <p:txBody>
          <a:bodyPr wrap="none">
            <a:spAutoFit/>
          </a:bodyPr>
          <a:lstStyle/>
          <a:p>
            <a:pPr lvl="0" algn="just">
              <a:lnSpc>
                <a:spcPct val="120000"/>
              </a:lnSpc>
              <a:tabLst>
                <a:tab pos="2430780" algn="l"/>
              </a:tabLst>
            </a:pPr>
            <a:r>
              <a:rPr lang="en-US" altLang="zh-CN" sz="2500" b="1" kern="100" dirty="0">
                <a:latin typeface="Times New Roman"/>
                <a:ea typeface="方正细黑一_GBK"/>
              </a:rPr>
              <a:t>P138“</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en-US" altLang="zh-CN" sz="2500" b="1" kern="100" dirty="0">
              <a:solidFill>
                <a:prstClr val="black"/>
              </a:solidFill>
              <a:latin typeface="Times New Roman"/>
              <a:ea typeface="方正细黑一_GBK"/>
            </a:endParaRPr>
          </a:p>
        </p:txBody>
      </p:sp>
      <p:sp>
        <p:nvSpPr>
          <p:cNvPr id="7" name="矩形 6"/>
          <p:cNvSpPr/>
          <p:nvPr/>
        </p:nvSpPr>
        <p:spPr>
          <a:xfrm>
            <a:off x="552817" y="1916790"/>
            <a:ext cx="11077408" cy="4616648"/>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世界最大的出租车提供者没有车，最大的零售者没有库存，最大的住宿提供者没有房产。这些平台型的企业利用移动设备、评价系统、网络支付等技术手段有效地将需求方和供给方进行最优匹配，达到双方收益的最大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材料体现的当今世界发展特征主要是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．经济全球化</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smtClean="0">
                <a:latin typeface="宋体"/>
                <a:ea typeface="Times New Roman"/>
                <a:cs typeface="Courier New"/>
              </a:rPr>
              <a:t>	</a:t>
            </a:r>
            <a:r>
              <a:rPr lang="en-US" altLang="zh-CN" sz="2800" b="1" kern="100" dirty="0" smtClean="0">
                <a:latin typeface="Times New Roman" panose="02020603050405020304" pitchFamily="18" charset="0"/>
                <a:ea typeface="Times New Roman"/>
                <a:cs typeface="Times New Roman" panose="02020603050405020304" pitchFamily="18" charset="0"/>
              </a:rPr>
              <a:t>B</a:t>
            </a:r>
            <a:r>
              <a:rPr lang="zh-CN" altLang="zh-CN" sz="2800" b="1" kern="100" dirty="0">
                <a:latin typeface="Times New Roman" panose="02020603050405020304" pitchFamily="18" charset="0"/>
                <a:ea typeface="方正细黑一_GBK"/>
                <a:cs typeface="Times New Roman" panose="02020603050405020304" pitchFamily="18" charset="0"/>
              </a:rPr>
              <a:t>．世界多极化</a:t>
            </a:r>
            <a:endParaRPr lang="zh-CN" altLang="zh-CN" sz="2800" kern="100" dirty="0">
              <a:latin typeface="Times New Roman" panose="02020603050405020304" pitchFamily="18" charset="0"/>
              <a:cs typeface="Times New Roman" panose="02020603050405020304" pitchFamily="18" charset="0"/>
            </a:endParaRPr>
          </a:p>
          <a:p>
            <a:pPr indent="713740" algn="just">
              <a:lnSpc>
                <a:spcPct val="150000"/>
              </a:lnSpc>
              <a:spcAft>
                <a:spcPts val="0"/>
              </a:spcAft>
              <a:tabLst>
                <a:tab pos="2430780" algn="l"/>
              </a:tabLst>
            </a:pPr>
            <a:r>
              <a:rPr lang="en-US" altLang="zh-CN" sz="2800" b="1" kern="100" dirty="0">
                <a:latin typeface="Times New Roman" panose="02020603050405020304" pitchFamily="18" charset="0"/>
                <a:ea typeface="方正细黑一_GBK"/>
                <a:cs typeface="Times New Roman" panose="02020603050405020304" pitchFamily="18" charset="0"/>
              </a:rPr>
              <a:t>C</a:t>
            </a:r>
            <a:r>
              <a:rPr lang="zh-CN" altLang="zh-CN" sz="2800" b="1" kern="100" dirty="0">
                <a:latin typeface="Times New Roman" panose="02020603050405020304" pitchFamily="18" charset="0"/>
                <a:ea typeface="方正细黑一_GBK"/>
                <a:cs typeface="Times New Roman" panose="02020603050405020304" pitchFamily="18" charset="0"/>
              </a:rPr>
              <a:t>．社会信息化</a:t>
            </a:r>
            <a:r>
              <a:rPr lang="zh-CN"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smtClean="0">
                <a:latin typeface="Times New Roman" panose="02020603050405020304" pitchFamily="18" charset="0"/>
                <a:ea typeface="Times New Roman"/>
                <a:cs typeface="Times New Roman" panose="02020603050405020304" pitchFamily="18" charset="0"/>
              </a:rPr>
              <a:t>	D</a:t>
            </a:r>
            <a:r>
              <a:rPr lang="zh-CN" altLang="zh-CN" sz="2800" b="1" kern="100" dirty="0">
                <a:latin typeface="Times New Roman" panose="02020603050405020304" pitchFamily="18" charset="0"/>
                <a:ea typeface="方正细黑一_GBK"/>
                <a:cs typeface="Times New Roman" panose="02020603050405020304" pitchFamily="18" charset="0"/>
              </a:rPr>
              <a:t>．文化多样化</a:t>
            </a:r>
            <a:endParaRPr lang="zh-CN" altLang="zh-CN" sz="2800" kern="1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据材料可知，通过网络技术将信息整合匹配，实现了社会信息化，故选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项；经济全球化与材料主旨无关，排除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项；欧共体、中国、俄罗斯等国家或国际组织的发展，推动了世界政治格局多极化，与材料主旨无关，排除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项；文化多样化是指在本民族文化基础上，广泛吸收其他民族文化，形成本民族文化为主、其他文化为辅的百花齐放的局面，材料中未体现，排除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．世界文化由具有各自鲜明特点的民族文化组成，世界上不存在超然于民族文化之上的所谓独立的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世界文化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。对此理解正确的</a:t>
            </a:r>
            <a:r>
              <a:rPr lang="zh-CN" altLang="zh-CN" sz="2800" b="1" kern="100" dirty="0" smtClean="0">
                <a:latin typeface="Times New Roman"/>
                <a:ea typeface="方正细黑一_GBK"/>
                <a:cs typeface="Times New Roman"/>
              </a:rPr>
              <a:t>是</a:t>
            </a:r>
            <a:endParaRPr lang="en-US" altLang="zh-CN" sz="2800" b="1" kern="100" dirty="0" smtClean="0">
              <a:latin typeface="Times New Roman"/>
              <a:ea typeface="方正细黑一_GBK"/>
              <a:cs typeface="Times New Roman"/>
            </a:endParaRPr>
          </a:p>
          <a:p>
            <a:pPr indent="713740" algn="just">
              <a:lnSpc>
                <a:spcPct val="170000"/>
              </a:lnSpc>
              <a:spcAft>
                <a:spcPts val="0"/>
              </a:spcAft>
              <a:tabLst>
                <a:tab pos="2430780" algn="l"/>
              </a:tabLst>
            </a:pPr>
            <a:r>
              <a:rPr lang="en-US" altLang="zh-CN" sz="2800" b="1" kern="100" dirty="0">
                <a:latin typeface="Times New Roman"/>
                <a:ea typeface="方正细黑一_GBK"/>
                <a:cs typeface="Times New Roman"/>
              </a:rPr>
              <a:t>	</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．民族文化发展应汲取优秀成果</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．文化多样性面临挑战</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．全球文化形成了单一价值体系</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．世界文化是多样性</a:t>
            </a:r>
            <a:r>
              <a:rPr lang="zh-CN" altLang="zh-CN" sz="2800" b="1" kern="100" dirty="0" smtClean="0">
                <a:latin typeface="Times New Roman"/>
                <a:ea typeface="方正细黑一_GBK"/>
                <a:cs typeface="Times New Roman"/>
              </a:rPr>
              <a:t>的</a:t>
            </a:r>
            <a:endParaRPr lang="zh-CN" altLang="zh-CN" sz="1050" kern="100" dirty="0">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510210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材料可知，材料强调了世界文化都是由各具特色的民族文化组成，说明世界文化是多样性的，故选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项；材料强调的是世界文化，并不是民族文化的发展方向，排除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项；世界文化是多样性的，但材料并未涉及其面临的挑战，排除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项；单一价值体系与世界文化多样性相矛盾，排除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919257"/>
            <a:ext cx="10975658" cy="4525963"/>
          </a:xfrm>
        </p:spPr>
        <p:txBody>
          <a:bodyPr>
            <a:normAutofit/>
          </a:bodyPr>
          <a:lstStyle/>
          <a:p>
            <a:endParaRPr lang="en-US" altLang="zh-CN" sz="2800" dirty="0" smtClean="0"/>
          </a:p>
          <a:p>
            <a:endParaRPr lang="zh-CN" altLang="en-US" sz="2800" dirty="0"/>
          </a:p>
        </p:txBody>
      </p:sp>
      <p:pic>
        <p:nvPicPr>
          <p:cNvPr id="3" name="Picture 2"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40145" y="476590"/>
            <a:ext cx="251082" cy="91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752867" y="47659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4375156" y="1628750"/>
            <a:ext cx="2385589" cy="727956"/>
          </a:xfrm>
          <a:prstGeom prst="rect">
            <a:avLst/>
          </a:prstGeom>
        </p:spPr>
        <p:txBody>
          <a:bodyPr wrap="none">
            <a:spAutoFit/>
          </a:bodyPr>
          <a:lstStyle/>
          <a:p>
            <a:pPr algn="ctr">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P137</a:t>
            </a:r>
            <a:r>
              <a:rPr lang="zh-CN" altLang="zh-CN" sz="2800" b="1" kern="100" dirty="0">
                <a:solidFill>
                  <a:srgbClr val="C0504D"/>
                </a:solidFill>
                <a:latin typeface="Times New Roman"/>
                <a:ea typeface="方正细黑一_GBK"/>
                <a:cs typeface="Times New Roman"/>
              </a:rPr>
              <a:t>插图</a:t>
            </a:r>
            <a:endParaRPr lang="zh-CN" altLang="zh-CN" sz="2800" kern="100" dirty="0">
              <a:effectLst/>
              <a:latin typeface="宋体"/>
              <a:cs typeface="Courier New"/>
            </a:endParaRPr>
          </a:p>
        </p:txBody>
      </p:sp>
      <p:pic>
        <p:nvPicPr>
          <p:cNvPr id="15362" name="Picture 2" descr="23XKCXALSGYX9-2.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3568558" y="2487234"/>
            <a:ext cx="4464618" cy="382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．中国为什么要加入世界贸易组织？</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zh-CN" altLang="zh-CN" sz="2800" b="1" kern="100" dirty="0">
                <a:latin typeface="宋体"/>
                <a:cs typeface="宋体"/>
              </a:rPr>
              <a:t>①</a:t>
            </a:r>
            <a:r>
              <a:rPr lang="zh-CN" altLang="zh-CN" sz="2800" b="1" kern="100" dirty="0">
                <a:latin typeface="Times New Roman"/>
                <a:ea typeface="方正细黑一_GBK"/>
                <a:cs typeface="Times New Roman"/>
              </a:rPr>
              <a:t>加入世贸组织是我国改革开放和经济发展的自身需要。</a:t>
            </a:r>
            <a:r>
              <a:rPr lang="zh-CN" altLang="zh-CN" sz="2800" b="1" kern="100" dirty="0">
                <a:latin typeface="宋体"/>
                <a:cs typeface="宋体"/>
              </a:rPr>
              <a:t>②</a:t>
            </a:r>
            <a:r>
              <a:rPr lang="zh-CN" altLang="zh-CN" sz="2800" b="1" kern="100" dirty="0">
                <a:latin typeface="Times New Roman"/>
                <a:ea typeface="方正细黑一_GBK"/>
                <a:cs typeface="Times New Roman"/>
              </a:rPr>
              <a:t>加入世贸组织是我国深入参与经济全球化进程的需要。</a:t>
            </a:r>
            <a:r>
              <a:rPr lang="zh-CN" altLang="zh-CN" sz="2800" b="1" kern="100" dirty="0">
                <a:latin typeface="宋体"/>
                <a:cs typeface="宋体"/>
              </a:rPr>
              <a:t>③</a:t>
            </a:r>
            <a:r>
              <a:rPr lang="zh-CN" altLang="zh-CN" sz="2800" b="1" kern="100" dirty="0">
                <a:latin typeface="Times New Roman"/>
                <a:ea typeface="方正细黑一_GBK"/>
                <a:cs typeface="Times New Roman"/>
              </a:rPr>
              <a:t>中国加入世贸组织也是世贸组织本身的需要。</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530"/>
            <a:ext cx="10975658" cy="6552910"/>
          </a:xfrm>
        </p:spPr>
        <p:txBody>
          <a:bodyPr>
            <a:no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．全球化是世界经济发展的必然趋势，是发达国家主导的资本在全球的新一轮扩张，但为什么发达国家和发展中国家都出现了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逆全球化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现象？你怎样看待这一现象？</a:t>
            </a:r>
            <a:endParaRPr lang="zh-CN" altLang="zh-CN" sz="280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经济全球化是必然趋势，不可阻挡，同时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逆全球化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并不是要去全面反对全球化的进程，而是一些资本主义国家在全球化的进程中自身利益受到威胁，或是一些政治行动如美国频繁发动战争而导致的经济停滞，亦或是国家内部社会矛盾加剧而又无力解决时而采取的一种手段。发展中国家逆全球化的原因在于：全球化的自由贸易主张与民族国家的国家利益诉求之间存在矛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逆全球化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只是世界历史进程中的偶然现象，是阶段性、不可持续性的</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7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1995</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31</a:t>
            </a:r>
            <a:r>
              <a:rPr lang="zh-CN" altLang="zh-CN" sz="2800" b="1" kern="100" dirty="0">
                <a:latin typeface="Times New Roman"/>
                <a:ea typeface="方正细黑一_GBK"/>
                <a:cs typeface="Times New Roman"/>
              </a:rPr>
              <a:t>日，世贸组织争端解决机构正式成立，并规定了其职责和办事规则。同年</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月，争端解决机构设立常设上诉机构，该机构成员必须是在法律和国际贸易领域中公认的权威，并且是对各有关协议具有专业知识的人员。该机构的成</a:t>
            </a:r>
            <a:r>
              <a:rPr lang="zh-CN" altLang="zh-CN" sz="2800" b="1" kern="100" dirty="0" smtClean="0">
                <a:latin typeface="Times New Roman"/>
                <a:ea typeface="方正细黑一_GBK"/>
                <a:cs typeface="Times New Roman"/>
              </a:rPr>
              <a:t>立</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．有利于规范国际贸易</a:t>
            </a:r>
            <a:r>
              <a:rPr lang="zh-CN" altLang="zh-CN" sz="2800" b="1" kern="100" dirty="0">
                <a:latin typeface="宋体"/>
                <a:ea typeface="Times New Roman"/>
                <a:cs typeface="Courier New"/>
              </a:rPr>
              <a:t> </a:t>
            </a:r>
            <a:r>
              <a:rPr lang="en-US" altLang="zh-CN" sz="2800" b="1" kern="100" dirty="0">
                <a:latin typeface="宋体"/>
                <a:ea typeface="Times New Roman"/>
                <a:cs typeface="Courier New"/>
              </a:rPr>
              <a:t>	</a:t>
            </a:r>
            <a:r>
              <a:rPr lang="en-US" altLang="zh-CN" sz="2800" b="1" kern="100" dirty="0">
                <a:ea typeface="Times New Roman"/>
              </a:rPr>
              <a:t>B</a:t>
            </a:r>
            <a:r>
              <a:rPr lang="zh-CN" altLang="zh-CN" sz="2800" b="1" kern="100" dirty="0">
                <a:ea typeface="方正细黑一_GBK"/>
              </a:rPr>
              <a:t>．助长了贸易保护主义</a:t>
            </a:r>
            <a:endParaRPr lang="zh-CN" altLang="zh-CN" sz="1050" kern="100" dirty="0"/>
          </a:p>
          <a:p>
            <a:pPr indent="713740" algn="just">
              <a:lnSpc>
                <a:spcPct val="170000"/>
              </a:lnSpc>
              <a:spcAft>
                <a:spcPts val="0"/>
              </a:spcAft>
              <a:tabLst>
                <a:tab pos="2430780" algn="l"/>
              </a:tabLst>
            </a:pPr>
            <a:r>
              <a:rPr lang="en-US" altLang="zh-CN" sz="2800" b="1" kern="100" dirty="0">
                <a:ea typeface="方正细黑一_GBK"/>
              </a:rPr>
              <a:t>C</a:t>
            </a:r>
            <a:r>
              <a:rPr lang="zh-CN" altLang="zh-CN" sz="2800" b="1" kern="100" dirty="0">
                <a:ea typeface="方正细黑一_GBK"/>
              </a:rPr>
              <a:t>．减少了国际贸易纠纷</a:t>
            </a:r>
            <a:r>
              <a:rPr lang="zh-CN" altLang="zh-CN" sz="2800" b="1" kern="100" dirty="0">
                <a:ea typeface="Times New Roman"/>
              </a:rPr>
              <a:t> </a:t>
            </a:r>
            <a:r>
              <a:rPr lang="en-US" altLang="zh-CN" sz="2800" b="1" kern="100" dirty="0">
                <a:ea typeface="Times New Roman"/>
              </a:rPr>
              <a:t>	D</a:t>
            </a:r>
            <a:r>
              <a:rPr lang="zh-CN" altLang="zh-CN" sz="2800" b="1" kern="100" dirty="0">
                <a:ea typeface="方正细黑一_GBK"/>
              </a:rPr>
              <a:t>．加大了市场开放力</a:t>
            </a:r>
            <a:r>
              <a:rPr lang="zh-CN" altLang="zh-CN" sz="2800" b="1" kern="100" dirty="0" smtClean="0">
                <a:ea typeface="方正细黑一_GBK"/>
              </a:rPr>
              <a:t>度</a:t>
            </a:r>
            <a:endParaRPr lang="zh-CN" altLang="zh-CN" sz="1050" kern="1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35287"/>
            <a:ext cx="10975658" cy="495808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设立常设上诉机构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，同时该机构成员必须是在法律和国际贸易领域中具有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公认的权威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，其成员还具有各有关协议的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专业知识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，据此可知，该机构对于解决国家之间的贸易纠纷具有一定的促进作用，有利于国际贸易的规范化，进而稳定国际贸易体系，故选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．经过</a:t>
            </a:r>
            <a:r>
              <a:rPr lang="en-US" altLang="zh-CN" sz="2800" b="1" kern="100" dirty="0">
                <a:latin typeface="Times New Roman"/>
                <a:ea typeface="方正细黑一_GBK"/>
                <a:cs typeface="Courier New"/>
              </a:rPr>
              <a:t>15</a:t>
            </a:r>
            <a:r>
              <a:rPr lang="zh-CN" altLang="zh-CN" sz="2800" b="1" kern="100" dirty="0">
                <a:latin typeface="Times New Roman"/>
                <a:ea typeface="方正细黑一_GBK"/>
                <a:cs typeface="Times New Roman"/>
              </a:rPr>
              <a:t>年艰苦谈判，中国于</a:t>
            </a:r>
            <a:r>
              <a:rPr lang="en-US" altLang="zh-CN" sz="2800" b="1" kern="100" dirty="0">
                <a:latin typeface="Times New Roman"/>
                <a:ea typeface="方正细黑一_GBK"/>
                <a:cs typeface="Courier New"/>
              </a:rPr>
              <a:t>2001</a:t>
            </a:r>
            <a:r>
              <a:rPr lang="zh-CN" altLang="zh-CN" sz="2800" b="1" kern="100" dirty="0">
                <a:latin typeface="Times New Roman"/>
                <a:ea typeface="方正细黑一_GBK"/>
                <a:cs typeface="Times New Roman"/>
              </a:rPr>
              <a:t>年签署了协议书，就关税、非关税措施、农业、知识产权、服务业开放等一系列问题与相关国家达成共识。这些共</a:t>
            </a:r>
            <a:r>
              <a:rPr lang="zh-CN" altLang="zh-CN" sz="2800" b="1" kern="100" dirty="0" smtClean="0">
                <a:latin typeface="Times New Roman"/>
                <a:ea typeface="方正细黑一_GBK"/>
                <a:cs typeface="Times New Roman"/>
              </a:rPr>
              <a:t>识</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．确立了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一个中心、两个基本点</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．表明社会主义市场经济体制建立</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．标志着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一带一路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倡议的提出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．体现中国更深层参与经济全球</a:t>
            </a:r>
            <a:r>
              <a:rPr lang="zh-CN" altLang="zh-CN" sz="2800" b="1" kern="100" dirty="0" smtClean="0">
                <a:latin typeface="Times New Roman"/>
                <a:ea typeface="方正细黑一_GBK"/>
                <a:cs typeface="Times New Roman"/>
              </a:rPr>
              <a:t>化</a:t>
            </a:r>
            <a:endParaRPr lang="zh-CN" altLang="zh-CN" sz="1050" kern="100" dirty="0">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351317"/>
            <a:ext cx="10975658" cy="373391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a:t>
            </a:r>
            <a:r>
              <a:rPr lang="en-US" altLang="zh-CN" sz="2800" b="1" kern="100" dirty="0">
                <a:latin typeface="Times New Roman"/>
                <a:ea typeface="方正细黑一_GBK"/>
                <a:cs typeface="Courier New"/>
              </a:rPr>
              <a:t>2001</a:t>
            </a:r>
            <a:r>
              <a:rPr lang="zh-CN" altLang="zh-CN" sz="2800" b="1" kern="100" dirty="0">
                <a:latin typeface="Times New Roman"/>
                <a:ea typeface="方正细黑一_GBK"/>
                <a:cs typeface="Times New Roman"/>
              </a:rPr>
              <a:t>年，中国加入世界贸易组织，使中国更深层次地参与经济全球化进程，参与国际规则的制定，故选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8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．阅读材料，完成下列要求。</a:t>
            </a:r>
            <a:endParaRPr lang="zh-CN" altLang="zh-CN" sz="1050" kern="100" dirty="0">
              <a:latin typeface="宋体"/>
              <a:cs typeface="Courier New"/>
            </a:endParaRPr>
          </a:p>
          <a:p>
            <a:pPr indent="713740" algn="just">
              <a:tabLst>
                <a:tab pos="2430780" algn="l"/>
              </a:tabLst>
            </a:pPr>
            <a:r>
              <a:rPr lang="zh-CN" altLang="zh-CN" sz="2800" b="1" kern="100" dirty="0">
                <a:solidFill>
                  <a:srgbClr val="C0504D"/>
                </a:solidFill>
                <a:latin typeface="Times New Roman"/>
                <a:ea typeface="方正细黑一_GBK"/>
                <a:cs typeface="Times New Roman"/>
              </a:rPr>
              <a:t>材料一</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1929</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10</a:t>
            </a:r>
            <a:r>
              <a:rPr lang="zh-CN" altLang="zh-CN" sz="2800" b="1" kern="100" dirty="0">
                <a:latin typeface="Times New Roman"/>
                <a:ea typeface="方正细黑一_GBK"/>
                <a:cs typeface="Times New Roman"/>
              </a:rPr>
              <a:t>月，美国爆发经济大危机。长期萧条的农业部门和受到严重打击的工业企业同时强烈要求增加关税保护。</a:t>
            </a:r>
            <a:r>
              <a:rPr lang="en-US" altLang="zh-CN" sz="2800" b="1" kern="100" dirty="0">
                <a:latin typeface="Times New Roman"/>
                <a:ea typeface="方正细黑一_GBK"/>
                <a:cs typeface="Courier New"/>
              </a:rPr>
              <a:t>1930</a:t>
            </a:r>
            <a:r>
              <a:rPr lang="zh-CN" altLang="zh-CN" sz="2800" b="1" kern="100" dirty="0">
                <a:latin typeface="Times New Roman"/>
                <a:ea typeface="方正细黑一_GBK"/>
                <a:cs typeface="Times New Roman"/>
              </a:rPr>
              <a:t>年，美国出台了有名的《斯穆特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霍利关税法》，对两万多种进口产品征收高额关税。这项法律的出台引起了国际市场的报复，各国对进口都采取严管，竞相提高关税，以保护本国产业，引发了一场声势浩大的国际贸易战。</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摘编自《经济危机下的贸易保护主义</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318133"/>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材料二</a:t>
            </a:r>
            <a:r>
              <a:rPr lang="zh-CN" altLang="zh-CN" sz="2800" b="1" kern="100" dirty="0">
                <a:latin typeface="Times New Roman"/>
                <a:ea typeface="方正细黑一_GBK"/>
                <a:cs typeface="Times New Roman"/>
              </a:rPr>
              <a:t>　关贸总协定是人类为建立世界多边贸易体系而进行的第一次大规模的、旷日持久的成功试验。它证明，通过法律与政治相结合的方式，人类不仅可以切实可行地协调与管制各国政府的贸易政策行为，而且必将能够实现国际贸易关系中规则取向的国际贸易政策对实力取向的国家贸易政策的胜利。</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摘编自全兆鸿《关贸总协定的历史地位</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260560"/>
            <a:ext cx="10672548" cy="6336880"/>
          </a:xfrm>
        </p:spPr>
        <p:txBody>
          <a:bodyPr>
            <a:noAutofit/>
          </a:bodyPr>
          <a:lstStyle/>
          <a:p>
            <a:pPr indent="713740" algn="just">
              <a:lnSpc>
                <a:spcPct val="140000"/>
              </a:lnSpc>
              <a:tabLst>
                <a:tab pos="2430780" algn="l"/>
              </a:tabLst>
            </a:pPr>
            <a:r>
              <a:rPr lang="zh-CN" altLang="zh-CN" sz="2800" b="1" kern="100" dirty="0">
                <a:solidFill>
                  <a:srgbClr val="C0504D"/>
                </a:solidFill>
                <a:latin typeface="Times New Roman"/>
                <a:ea typeface="方正细黑一_GBK"/>
                <a:cs typeface="Times New Roman"/>
              </a:rPr>
              <a:t>材料三</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1995</a:t>
            </a:r>
            <a:r>
              <a:rPr lang="zh-CN" altLang="zh-CN" sz="2800" b="1" kern="100" dirty="0">
                <a:latin typeface="Times New Roman"/>
                <a:ea typeface="方正细黑一_GBK"/>
                <a:cs typeface="Times New Roman"/>
              </a:rPr>
              <a:t>年新年伊始，世界贸易组织正式成立，《关于争端解决的规则与程序的谅解》</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以下简称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谅解</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作为该组织所管辖的协议之一也同时生效。随着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谅解</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所规定的有关机构的相继成立，世贸组织已开始受理一些成员国所提出的申诉，新的国际贸易争端解决机制开始形成。与原《关税与贸易总协定》相比，该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谅解</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所确定的规则与程序将加强世贸组织争端解决机制的作用。有人认为这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可以说是这一机制的一次革命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从论坛和调解委员会变成法院或仲裁庭的革命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2800" kern="100" dirty="0">
              <a:latin typeface="宋体"/>
              <a:cs typeface="Courier New"/>
            </a:endParaRPr>
          </a:p>
          <a:p>
            <a:pPr indent="713740" algn="r">
              <a:lnSpc>
                <a:spcPct val="14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摘编自蒋德恩《原关贸总协定争端解决</a:t>
            </a:r>
            <a:endParaRPr lang="zh-CN" altLang="zh-CN" sz="2800" kern="100" dirty="0">
              <a:latin typeface="宋体"/>
              <a:cs typeface="Courier New"/>
            </a:endParaRPr>
          </a:p>
          <a:p>
            <a:pPr indent="713740" algn="r">
              <a:lnSpc>
                <a:spcPct val="140000"/>
              </a:lnSpc>
              <a:tabLst>
                <a:tab pos="2430780" algn="l"/>
              </a:tabLst>
            </a:pPr>
            <a:r>
              <a:rPr lang="zh-CN" altLang="zh-CN" sz="2800" b="1" kern="100" dirty="0">
                <a:latin typeface="Times New Roman"/>
                <a:ea typeface="方正细黑一_GBK"/>
                <a:cs typeface="Times New Roman"/>
              </a:rPr>
              <a:t>机制的缺陷与世贸组织新机制的特点</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根据材料一和所学知识，分析经济危机与贸易保护之间的关系。</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关贸总协定的宗旨是什么？根据材料一、二和所学知识指出，关贸总协定的达成反映出二战后世界经济发展的趋势有哪些？</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根据材料三和所学知识，说明关贸总协定的局限性及世界贸易组织成立的积极意义。</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912867" y="620611"/>
            <a:ext cx="10369440" cy="5544769"/>
          </a:xfrm>
        </p:spPr>
        <p:txBody>
          <a:bodyPr>
            <a:noAutofit/>
          </a:bodyPr>
          <a:lstStyle/>
          <a:p>
            <a:pPr indent="713740" algn="just">
              <a:lnSpc>
                <a:spcPct val="16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第</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问，据材料一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美国爆发经济大危机。长期萧条的农业部门和受到严重打击的工业企业同时强烈要求增加关税保护</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可得，经济危机引发贸易保护；据材料一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这项法律的出台引起了国际市场的报复，各国对进口都采取严管，竞相提高关税，以保护本国产业，引发了一场声势浩大的国际贸易战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可得，贸易保护主义反过来又进一步加深了经济危机。第</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问第一小问，据所学可知，关贸总协定的宗旨是提高生活水平、保证充分就业</a:t>
            </a:r>
            <a:r>
              <a:rPr lang="zh-CN" altLang="zh-CN" sz="2800" b="1" kern="100" dirty="0" smtClean="0">
                <a:latin typeface="Times New Roman"/>
                <a:ea typeface="方正细黑一_GBK"/>
                <a:cs typeface="Times New Roman"/>
              </a:rPr>
              <a:t>、保证实际收入和有效需求的持续增长；在该协定的框架下，各缔</a:t>
            </a:r>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1314" y="620610"/>
            <a:ext cx="10376973" cy="5760800"/>
          </a:xfrm>
        </p:spPr>
        <p:txBody>
          <a:bodyPr>
            <a:normAutofit/>
          </a:bodyPr>
          <a:lstStyle/>
          <a:p>
            <a:pPr lvl="0" indent="0" algn="just">
              <a:lnSpc>
                <a:spcPct val="160000"/>
              </a:lnSpc>
              <a:tabLst>
                <a:tab pos="2430780" algn="l"/>
              </a:tabLst>
            </a:pPr>
            <a:r>
              <a:rPr lang="zh-CN" altLang="zh-CN" sz="2800" b="1" kern="100" dirty="0">
                <a:solidFill>
                  <a:prstClr val="black"/>
                </a:solidFill>
                <a:latin typeface="Times New Roman"/>
                <a:ea typeface="方正细黑一_GBK"/>
                <a:cs typeface="Times New Roman"/>
              </a:rPr>
              <a:t>约国通过谈判，削减关税和其他贸易壁垒，取消国际贸易中的歧视待遇，促进国际贸易的发展。第二小问，据所学可知，关贸总协定的达成标志着战后世界经济朝着体系化、制度化的方向发展。第</a:t>
            </a:r>
            <a:r>
              <a:rPr lang="en-US" altLang="zh-CN" sz="2800" b="1" kern="100" dirty="0">
                <a:solidFill>
                  <a:prstClr val="black"/>
                </a:solidFill>
                <a:latin typeface="Times New Roman"/>
                <a:ea typeface="方正细黑一_GBK"/>
                <a:cs typeface="Courier New"/>
              </a:rPr>
              <a:t>(3)</a:t>
            </a:r>
            <a:r>
              <a:rPr lang="zh-CN" altLang="zh-CN" sz="2800" b="1" kern="100" dirty="0">
                <a:solidFill>
                  <a:prstClr val="black"/>
                </a:solidFill>
                <a:latin typeface="Times New Roman"/>
                <a:ea typeface="方正细黑一_GBK"/>
                <a:cs typeface="Times New Roman"/>
              </a:rPr>
              <a:t>问第一小问，据所学可知，关贸总协定只是一个临时适用的多边贸易协定，在解决国与国之间的贸易争端时缺乏法律性的强制措施。第二小问，回答世贸组织成立的积极意义应把握两点，一是使世界贸易进一步向规范化的方向发展；二是作为常设组织，可及时解决国与国之间的贸易争端，程序有章可循</a:t>
            </a:r>
            <a:r>
              <a:rPr lang="zh-CN" altLang="zh-CN" sz="2800" b="1" kern="100" dirty="0" smtClean="0">
                <a:solidFill>
                  <a:prstClr val="black"/>
                </a:solidFill>
                <a:latin typeface="Times New Roman"/>
                <a:ea typeface="方正细黑一_GBK"/>
                <a:cs typeface="Times New Roman"/>
              </a:rPr>
              <a:t>。</a:t>
            </a:r>
            <a:endParaRPr lang="zh-CN" altLang="zh-CN" sz="2800" kern="100" dirty="0">
              <a:solidFill>
                <a:prstClr val="black"/>
              </a:solidFill>
              <a:latin typeface="宋体"/>
              <a:cs typeface="Courier New"/>
            </a:endParaRPr>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692620"/>
            <a:ext cx="10384508" cy="547275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关系：危机助长了贸易保护主义的抬头；而长远看，贸易保护主义又加深了经济危机。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宗旨：提高生活水平、保证充分就业、保证实际收入和有效需求的持续增长；在该协定的框架下，各缔约国通过谈判，削减关税和其他贸易壁垒，取消国际贸易中的歧视待遇，促进国际贸易的发展。</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趋势：全球化、体系化、制度化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或规范化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等。</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6" y="1124680"/>
            <a:ext cx="10391919" cy="4525963"/>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局限性：关贸总协定只是一个临时适用的多边贸易协定，在解决争端时缺乏法律性的强制措施。</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积极意义：标志着世界贸易进一步走向规范化；标志着全球有序的自由贸易新时期已经开始；表明经济全球化的进程取得了实质性的进展。</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4327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二十二</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1473</TotalTime>
  <Words>5773</Words>
  <Application>Microsoft Office PowerPoint</Application>
  <PresentationFormat>自定义</PresentationFormat>
  <Paragraphs>282</Paragraphs>
  <Slides>79</Slides>
  <Notes>0</Notes>
  <HiddenSlides>0</HiddenSlides>
  <MMClips>0</MMClips>
  <ScaleCrop>false</ScaleCrop>
  <HeadingPairs>
    <vt:vector size="4" baseType="variant">
      <vt:variant>
        <vt:lpstr>主题</vt:lpstr>
      </vt:variant>
      <vt:variant>
        <vt:i4>1</vt:i4>
      </vt:variant>
      <vt:variant>
        <vt:lpstr>幻灯片标题</vt:lpstr>
      </vt:variant>
      <vt:variant>
        <vt:i4>79</vt:i4>
      </vt:variant>
    </vt:vector>
  </HeadingPairs>
  <TitlesOfParts>
    <vt:vector size="8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172</cp:revision>
  <dcterms:created xsi:type="dcterms:W3CDTF">2021-04-02T06:41:31Z</dcterms:created>
  <dcterms:modified xsi:type="dcterms:W3CDTF">2011-02-26T01:55:06Z</dcterms:modified>
</cp:coreProperties>
</file>